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79" r:id="rId4"/>
    <p:sldId id="258" r:id="rId5"/>
    <p:sldId id="259" r:id="rId6"/>
    <p:sldId id="260" r:id="rId7"/>
    <p:sldId id="261" r:id="rId8"/>
    <p:sldId id="262" r:id="rId9"/>
    <p:sldId id="263" r:id="rId10"/>
    <p:sldId id="264" r:id="rId11"/>
    <p:sldId id="265" r:id="rId12"/>
    <p:sldId id="266" r:id="rId13"/>
    <p:sldId id="267" r:id="rId14"/>
    <p:sldId id="282" r:id="rId15"/>
    <p:sldId id="268" r:id="rId16"/>
    <p:sldId id="269" r:id="rId17"/>
    <p:sldId id="283" r:id="rId18"/>
    <p:sldId id="270" r:id="rId19"/>
    <p:sldId id="284" r:id="rId20"/>
    <p:sldId id="281" r:id="rId21"/>
    <p:sldId id="274" r:id="rId22"/>
    <p:sldId id="275" r:id="rId23"/>
    <p:sldId id="276" r:id="rId24"/>
    <p:sldId id="285" r:id="rId25"/>
    <p:sldId id="286" r:id="rId26"/>
    <p:sldId id="277" r:id="rId27"/>
    <p:sldId id="287" r:id="rId28"/>
    <p:sldId id="278" r:id="rId29"/>
    <p:sldId id="288" r:id="rId30"/>
    <p:sldId id="289" r:id="rId31"/>
    <p:sldId id="280" r:id="rId32"/>
    <p:sldId id="271" r:id="rId33"/>
    <p:sldId id="290" r:id="rId34"/>
    <p:sldId id="272" r:id="rId35"/>
    <p:sldId id="2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ltanat" initials="S" lastIdx="1" clrIdx="0">
    <p:extLst>
      <p:ext uri="{19B8F6BF-5375-455C-9EA6-DF929625EA0E}">
        <p15:presenceInfo xmlns:p15="http://schemas.microsoft.com/office/powerpoint/2012/main" userId="24aed0d621d9c02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1-01T01:12:08.532" idx="1">
    <p:pos x="10" y="10"/>
    <p:text/>
    <p:extLst>
      <p:ext uri="{C676402C-5697-4E1C-873F-D02D1690AC5C}">
        <p15:threadingInfo xmlns:p15="http://schemas.microsoft.com/office/powerpoint/2012/main" timeZoneBias="-360"/>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9DD6659C-EA8C-4C01-B0B8-BEF275216AF9}"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8815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spTree>
    <p:extLst>
      <p:ext uri="{BB962C8B-B14F-4D97-AF65-F5344CB8AC3E}">
        <p14:creationId xmlns:p14="http://schemas.microsoft.com/office/powerpoint/2010/main" val="72707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8720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D84AEA9-D917-4C71-9626-4272A59E8756}" type="datetimeFigureOut">
              <a:rPr lang="ru-RU" smtClean="0"/>
              <a:t>01.11.2021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DD6659C-EA8C-4C01-B0B8-BEF275216AF9}" type="slidenum">
              <a:rPr lang="ru-RU" smtClean="0"/>
              <a:t>‹#›</a:t>
            </a:fld>
            <a:endParaRPr lang="ru-RU"/>
          </a:p>
        </p:txBody>
      </p:sp>
    </p:spTree>
    <p:extLst>
      <p:ext uri="{BB962C8B-B14F-4D97-AF65-F5344CB8AC3E}">
        <p14:creationId xmlns:p14="http://schemas.microsoft.com/office/powerpoint/2010/main" val="131769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D84AEA9-D917-4C71-9626-4272A59E8756}" type="datetimeFigureOut">
              <a:rPr lang="ru-RU" smtClean="0"/>
              <a:t>01.11.2021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DD6659C-EA8C-4C01-B0B8-BEF275216AF9}"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5109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D84AEA9-D917-4C71-9626-4272A59E8756}" type="datetimeFigureOut">
              <a:rPr lang="ru-RU" smtClean="0"/>
              <a:t>01.11.2021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DD6659C-EA8C-4C01-B0B8-BEF275216AF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472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84AEA9-D917-4C71-9626-4272A59E8756}" type="datetimeFigureOut">
              <a:rPr lang="ru-RU" smtClean="0"/>
              <a:t>01.11.2021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DD6659C-EA8C-4C01-B0B8-BEF275216AF9}" type="slidenum">
              <a:rPr lang="ru-RU" smtClean="0"/>
              <a:t>‹#›</a:t>
            </a:fld>
            <a:endParaRPr lang="ru-RU"/>
          </a:p>
        </p:txBody>
      </p:sp>
    </p:spTree>
    <p:extLst>
      <p:ext uri="{BB962C8B-B14F-4D97-AF65-F5344CB8AC3E}">
        <p14:creationId xmlns:p14="http://schemas.microsoft.com/office/powerpoint/2010/main" val="343044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D84AEA9-D917-4C71-9626-4272A59E8756}" type="datetimeFigureOut">
              <a:rPr lang="ru-RU" smtClean="0"/>
              <a:t>01.11.2021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DD6659C-EA8C-4C01-B0B8-BEF275216AF9}"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7838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D84AEA9-D917-4C71-9626-4272A59E8756}" type="datetimeFigureOut">
              <a:rPr lang="ru-RU" smtClean="0"/>
              <a:t>01.11.2021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DD6659C-EA8C-4C01-B0B8-BEF275216AF9}" type="slidenum">
              <a:rPr lang="ru-RU" smtClean="0"/>
              <a:t>‹#›</a:t>
            </a:fld>
            <a:endParaRPr lang="ru-RU"/>
          </a:p>
        </p:txBody>
      </p:sp>
    </p:spTree>
    <p:extLst>
      <p:ext uri="{BB962C8B-B14F-4D97-AF65-F5344CB8AC3E}">
        <p14:creationId xmlns:p14="http://schemas.microsoft.com/office/powerpoint/2010/main" val="17345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D84AEA9-D917-4C71-9626-4272A59E8756}" type="datetimeFigureOut">
              <a:rPr lang="ru-RU" smtClean="0"/>
              <a:t>01.11.2021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DD6659C-EA8C-4C01-B0B8-BEF275216AF9}" type="slidenum">
              <a:rPr lang="ru-RU" smtClean="0"/>
              <a:t>‹#›</a:t>
            </a:fld>
            <a:endParaRPr lang="ru-RU"/>
          </a:p>
        </p:txBody>
      </p:sp>
    </p:spTree>
    <p:extLst>
      <p:ext uri="{BB962C8B-B14F-4D97-AF65-F5344CB8AC3E}">
        <p14:creationId xmlns:p14="http://schemas.microsoft.com/office/powerpoint/2010/main" val="2782928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8306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8938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spTree>
    <p:extLst>
      <p:ext uri="{BB962C8B-B14F-4D97-AF65-F5344CB8AC3E}">
        <p14:creationId xmlns:p14="http://schemas.microsoft.com/office/powerpoint/2010/main" val="1170177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6658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8017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6544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D84AEA9-D917-4C71-9626-4272A59E8756}" type="datetimeFigureOut">
              <a:rPr lang="ru-RU" smtClean="0"/>
              <a:t>01.11.2021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D6659C-EA8C-4C01-B0B8-BEF275216AF9}"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008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D84AEA9-D917-4C71-9626-4272A59E8756}" type="datetimeFigureOut">
              <a:rPr lang="ru-RU" smtClean="0"/>
              <a:t>01.11.2021</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D6659C-EA8C-4C01-B0B8-BEF275216AF9}" type="slidenum">
              <a:rPr lang="ru-RU" smtClean="0"/>
              <a:t>‹#›</a:t>
            </a:fld>
            <a:endParaRPr lang="ru-RU"/>
          </a:p>
        </p:txBody>
      </p:sp>
    </p:spTree>
    <p:extLst>
      <p:ext uri="{BB962C8B-B14F-4D97-AF65-F5344CB8AC3E}">
        <p14:creationId xmlns:p14="http://schemas.microsoft.com/office/powerpoint/2010/main" val="186294290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2398" y="1562793"/>
            <a:ext cx="6815669" cy="1823871"/>
          </a:xfrm>
        </p:spPr>
        <p:txBody>
          <a:bodyPr/>
          <a:lstStyle/>
          <a:p>
            <a:r>
              <a:rPr lang="ru-RU" sz="2000" b="1" dirty="0"/>
              <a:t>СОВРЕМЕННЫЕ МЕТОДЫ ИССЛЕДОВАНИЯ</a:t>
            </a:r>
            <a:br>
              <a:rPr lang="ru-RU" sz="4000" b="1" dirty="0"/>
            </a:br>
            <a:r>
              <a:rPr lang="en-US" sz="1800" b="1" dirty="0"/>
              <a:t>MODERN RESEARCH METHODS</a:t>
            </a:r>
            <a:endParaRPr lang="ru-RU" sz="1800" b="1"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29784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1004610"/>
          </a:xfrm>
        </p:spPr>
        <p:txBody>
          <a:bodyPr>
            <a:normAutofit/>
          </a:bodyPr>
          <a:lstStyle/>
          <a:p>
            <a:r>
              <a:rPr lang="ru-RU" sz="2000" dirty="0">
                <a:solidFill>
                  <a:schemeClr val="tx1"/>
                </a:solidFill>
              </a:rPr>
              <a:t>Науку можно рассматривать в различных измерениях:</a:t>
            </a:r>
            <a:br>
              <a:rPr lang="ru-RU" sz="2000" dirty="0">
                <a:solidFill>
                  <a:schemeClr val="tx1"/>
                </a:solidFill>
              </a:rPr>
            </a:br>
            <a:r>
              <a:rPr lang="en-US" sz="2000" dirty="0">
                <a:solidFill>
                  <a:schemeClr val="tx1"/>
                </a:solidFill>
              </a:rPr>
              <a:t>Science can be considered in various dimensions:</a:t>
            </a:r>
            <a:endParaRPr lang="ru-RU" sz="2000" dirty="0">
              <a:solidFill>
                <a:schemeClr val="tx1"/>
              </a:solidFill>
            </a:endParaRPr>
          </a:p>
        </p:txBody>
      </p:sp>
      <p:sp>
        <p:nvSpPr>
          <p:cNvPr id="3" name="Объект 2"/>
          <p:cNvSpPr>
            <a:spLocks noGrp="1"/>
          </p:cNvSpPr>
          <p:nvPr>
            <p:ph idx="1"/>
          </p:nvPr>
        </p:nvSpPr>
        <p:spPr>
          <a:xfrm>
            <a:off x="806335" y="2410691"/>
            <a:ext cx="10631978" cy="3823854"/>
          </a:xfrm>
        </p:spPr>
        <p:txBody>
          <a:bodyPr>
            <a:normAutofit/>
          </a:bodyPr>
          <a:lstStyle/>
          <a:p>
            <a:pPr marL="0" indent="0">
              <a:buNone/>
            </a:pPr>
            <a:r>
              <a:rPr lang="ru-RU" sz="1600" dirty="0">
                <a:solidFill>
                  <a:schemeClr val="tx1"/>
                </a:solidFill>
              </a:rPr>
              <a:t>1) как специфическую форму общественного сознания, основу которой составляет система знаний;</a:t>
            </a:r>
          </a:p>
          <a:p>
            <a:pPr marL="0" indent="0">
              <a:buNone/>
            </a:pPr>
            <a:r>
              <a:rPr lang="ru-RU" sz="1600" dirty="0">
                <a:solidFill>
                  <a:schemeClr val="tx1"/>
                </a:solidFill>
              </a:rPr>
              <a:t>2) как процесс познания закономерностей объективного мира;</a:t>
            </a:r>
          </a:p>
          <a:p>
            <a:pPr marL="0" indent="0">
              <a:buNone/>
            </a:pPr>
            <a:r>
              <a:rPr lang="ru-RU" sz="1600" dirty="0">
                <a:solidFill>
                  <a:schemeClr val="tx1"/>
                </a:solidFill>
              </a:rPr>
              <a:t>З) как определенный вид общественного разделения труда;</a:t>
            </a:r>
          </a:p>
          <a:p>
            <a:pPr marL="0" indent="0">
              <a:buNone/>
            </a:pPr>
            <a:r>
              <a:rPr lang="ru-RU" sz="1600" dirty="0">
                <a:solidFill>
                  <a:schemeClr val="tx1"/>
                </a:solidFill>
              </a:rPr>
              <a:t>4) как один из важных факторов общественного развития и как процесс производства знаний и их использование.</a:t>
            </a:r>
          </a:p>
          <a:p>
            <a:r>
              <a:rPr lang="en-US" sz="1800" dirty="0"/>
              <a:t>1) as a specific form of social consciousness, the basis of which is the knowledge system;</a:t>
            </a:r>
          </a:p>
          <a:p>
            <a:r>
              <a:rPr lang="en-US" sz="1800" dirty="0"/>
              <a:t>2) as a process of knowledge of the laws of the objective world;</a:t>
            </a:r>
          </a:p>
          <a:p>
            <a:r>
              <a:rPr lang="en-US" sz="1800" dirty="0"/>
              <a:t>H) as a certain type of social division of labor;</a:t>
            </a:r>
          </a:p>
          <a:p>
            <a:r>
              <a:rPr lang="en-US" sz="1800" dirty="0"/>
              <a:t>4) as an important factor of social development and as a process of knowledge production and use.</a:t>
            </a:r>
            <a:endParaRPr lang="ru-RU" sz="1800" dirty="0"/>
          </a:p>
        </p:txBody>
      </p:sp>
    </p:spTree>
    <p:extLst>
      <p:ext uri="{BB962C8B-B14F-4D97-AF65-F5344CB8AC3E}">
        <p14:creationId xmlns:p14="http://schemas.microsoft.com/office/powerpoint/2010/main" val="1781944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a:t>Цель научного исследования – </a:t>
            </a:r>
            <a:br>
              <a:rPr lang="ru-RU" sz="2000" b="1" dirty="0"/>
            </a:br>
            <a:r>
              <a:rPr lang="en-US" sz="2000" b="1" dirty="0"/>
              <a:t>The purpose of scientific research -</a:t>
            </a:r>
            <a:endParaRPr lang="ru-RU" sz="2000" b="1" dirty="0"/>
          </a:p>
        </p:txBody>
      </p:sp>
      <p:sp>
        <p:nvSpPr>
          <p:cNvPr id="3" name="Объект 2"/>
          <p:cNvSpPr>
            <a:spLocks noGrp="1"/>
          </p:cNvSpPr>
          <p:nvPr>
            <p:ph idx="1"/>
          </p:nvPr>
        </p:nvSpPr>
        <p:spPr/>
        <p:txBody>
          <a:bodyPr/>
          <a:lstStyle/>
          <a:p>
            <a:r>
              <a:rPr lang="ru-RU" sz="1800" dirty="0">
                <a:solidFill>
                  <a:schemeClr val="tx1"/>
                </a:solidFill>
              </a:rPr>
              <a:t>определение конкретного объекта и всестороннее, достоверное изучение его структуры, характеристик, связей на основе разработанных в науке принципов и методов познания, а также получение полезных для деятельности человека результатов, внедрение в практику с дальнейшим эффектом.</a:t>
            </a:r>
          </a:p>
          <a:p>
            <a:r>
              <a:rPr lang="en-US" dirty="0"/>
              <a:t>definition of a specific object and comprehensive, reliable study of its structure, characteristics, connections based on principles and methods of cognition developed in science, as well as obtaining results useful for human activity, implementation into practice with further effect.</a:t>
            </a:r>
            <a:endParaRPr lang="ru-RU" dirty="0"/>
          </a:p>
        </p:txBody>
      </p:sp>
    </p:spTree>
    <p:extLst>
      <p:ext uri="{BB962C8B-B14F-4D97-AF65-F5344CB8AC3E}">
        <p14:creationId xmlns:p14="http://schemas.microsoft.com/office/powerpoint/2010/main" val="3813111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a:t>МЕТОД ИССЛЕДОВАНИЯ</a:t>
            </a:r>
            <a:br>
              <a:rPr lang="ru-RU" sz="2000" dirty="0"/>
            </a:br>
            <a:r>
              <a:rPr lang="en-US" sz="2000" dirty="0"/>
              <a:t>research technique</a:t>
            </a:r>
            <a:endParaRPr lang="ru-RU" sz="2000" dirty="0"/>
          </a:p>
        </p:txBody>
      </p:sp>
      <p:sp>
        <p:nvSpPr>
          <p:cNvPr id="3" name="Объект 2"/>
          <p:cNvSpPr>
            <a:spLocks noGrp="1"/>
          </p:cNvSpPr>
          <p:nvPr>
            <p:ph idx="1"/>
          </p:nvPr>
        </p:nvSpPr>
        <p:spPr>
          <a:xfrm>
            <a:off x="897775" y="2556932"/>
            <a:ext cx="10316094" cy="3318936"/>
          </a:xfrm>
        </p:spPr>
        <p:txBody>
          <a:bodyPr>
            <a:normAutofit/>
          </a:bodyPr>
          <a:lstStyle/>
          <a:p>
            <a:r>
              <a:rPr lang="ru-RU" sz="1600" dirty="0">
                <a:solidFill>
                  <a:schemeClr val="tx1"/>
                </a:solidFill>
              </a:rPr>
              <a:t>Под методом понимают способ теоретического исследования или практического осуществления какого-либо явления или процесса. Метод – это инструмент для решения главной задачи науки – открытия объективных законов действительности. Метод определяет необходимость и место применения индукции и дедукции, анализа и синтеза, сравнения теоретических и экспериментальных исследований.</a:t>
            </a:r>
          </a:p>
          <a:p>
            <a:r>
              <a:rPr lang="en-US" dirty="0"/>
              <a:t>By method is meant a method of theoretical investigation or practical implementation of a phenomenon or process. The method is a tool for solving the main problem of science - the discovery of objective laws of reality. The method determines the need and place of application of induction and deduction, analysis and synthesis, comparison of theoretical and experimental studies.</a:t>
            </a:r>
            <a:endParaRPr lang="ru-RU" dirty="0"/>
          </a:p>
        </p:txBody>
      </p:sp>
    </p:spTree>
    <p:extLst>
      <p:ext uri="{BB962C8B-B14F-4D97-AF65-F5344CB8AC3E}">
        <p14:creationId xmlns:p14="http://schemas.microsoft.com/office/powerpoint/2010/main" val="1369388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742950" indent="-742950">
              <a:buFont typeface="+mj-lt"/>
              <a:buAutoNum type="arabicPeriod"/>
            </a:pPr>
            <a:r>
              <a:rPr lang="ru-RU" sz="2000" i="1" dirty="0"/>
              <a:t>Философские и общенаучные методы научного исследования</a:t>
            </a:r>
            <a:br>
              <a:rPr lang="ru-RU" sz="2000" i="1" dirty="0"/>
            </a:br>
            <a:r>
              <a:rPr lang="en-US" sz="2000" i="1" dirty="0"/>
              <a:t>Philosophical and general scientific methods of scientific research</a:t>
            </a:r>
            <a:endParaRPr lang="ru-RU" sz="2000" dirty="0"/>
          </a:p>
        </p:txBody>
      </p:sp>
      <p:sp>
        <p:nvSpPr>
          <p:cNvPr id="3" name="Объект 2"/>
          <p:cNvSpPr>
            <a:spLocks noGrp="1"/>
          </p:cNvSpPr>
          <p:nvPr>
            <p:ph idx="1"/>
          </p:nvPr>
        </p:nvSpPr>
        <p:spPr>
          <a:xfrm>
            <a:off x="931024" y="2402378"/>
            <a:ext cx="10457411" cy="3857106"/>
          </a:xfrm>
        </p:spPr>
        <p:txBody>
          <a:bodyPr>
            <a:normAutofit lnSpcReduction="10000"/>
          </a:bodyPr>
          <a:lstStyle/>
          <a:p>
            <a:pPr marL="0" indent="0">
              <a:spcBef>
                <a:spcPts val="0"/>
              </a:spcBef>
              <a:spcAft>
                <a:spcPts val="0"/>
              </a:spcAft>
            </a:pPr>
            <a:r>
              <a:rPr lang="ru-RU" sz="1600" dirty="0">
                <a:solidFill>
                  <a:schemeClr val="tx1"/>
                </a:solidFill>
              </a:rPr>
              <a:t>Среди </a:t>
            </a:r>
            <a:r>
              <a:rPr lang="ru-RU" sz="1600" b="1" dirty="0">
                <a:solidFill>
                  <a:schemeClr val="tx1"/>
                </a:solidFill>
              </a:rPr>
              <a:t>всеобщих (философских) методов </a:t>
            </a:r>
            <a:r>
              <a:rPr lang="ru-RU" sz="1600" dirty="0">
                <a:solidFill>
                  <a:schemeClr val="tx1"/>
                </a:solidFill>
              </a:rPr>
              <a:t>наиболее известными являются </a:t>
            </a:r>
          </a:p>
          <a:p>
            <a:pPr marL="0" indent="0">
              <a:spcBef>
                <a:spcPts val="0"/>
              </a:spcBef>
              <a:spcAft>
                <a:spcPts val="0"/>
              </a:spcAft>
            </a:pPr>
            <a:r>
              <a:rPr lang="ru-RU" sz="1600" b="1" u="sng" dirty="0">
                <a:solidFill>
                  <a:schemeClr val="tx1"/>
                </a:solidFill>
              </a:rPr>
              <a:t>диалектический</a:t>
            </a:r>
            <a:r>
              <a:rPr lang="ru-RU" sz="1600" b="1" dirty="0">
                <a:solidFill>
                  <a:schemeClr val="tx1"/>
                </a:solidFill>
              </a:rPr>
              <a:t> и </a:t>
            </a:r>
          </a:p>
          <a:p>
            <a:pPr marL="0" indent="0">
              <a:spcBef>
                <a:spcPts val="0"/>
              </a:spcBef>
              <a:spcAft>
                <a:spcPts val="0"/>
              </a:spcAft>
            </a:pPr>
            <a:r>
              <a:rPr lang="ru-RU" sz="1600" b="1" u="sng" dirty="0">
                <a:solidFill>
                  <a:schemeClr val="tx1"/>
                </a:solidFill>
              </a:rPr>
              <a:t>метафизический</a:t>
            </a:r>
          </a:p>
          <a:p>
            <a:pPr marL="0" indent="0">
              <a:spcBef>
                <a:spcPts val="0"/>
              </a:spcBef>
              <a:spcAft>
                <a:spcPts val="0"/>
              </a:spcAft>
            </a:pPr>
            <a:r>
              <a:rPr lang="ru-RU" sz="1600" dirty="0">
                <a:solidFill>
                  <a:schemeClr val="tx1"/>
                </a:solidFill>
              </a:rPr>
              <a:t>Все </a:t>
            </a:r>
            <a:r>
              <a:rPr lang="ru-RU" sz="1600" b="1" dirty="0">
                <a:solidFill>
                  <a:schemeClr val="tx1"/>
                </a:solidFill>
              </a:rPr>
              <a:t>общенаучные методы </a:t>
            </a:r>
            <a:r>
              <a:rPr lang="ru-RU" sz="1600" dirty="0">
                <a:solidFill>
                  <a:schemeClr val="tx1"/>
                </a:solidFill>
              </a:rPr>
              <a:t>для анализа целесообразно распределить на три группы: </a:t>
            </a:r>
          </a:p>
          <a:p>
            <a:pPr marL="0" indent="0">
              <a:spcBef>
                <a:spcPts val="0"/>
              </a:spcBef>
              <a:spcAft>
                <a:spcPts val="0"/>
              </a:spcAft>
            </a:pPr>
            <a:r>
              <a:rPr lang="ru-RU" sz="1600" b="1" u="sng" dirty="0" err="1">
                <a:solidFill>
                  <a:schemeClr val="tx1"/>
                </a:solidFill>
              </a:rPr>
              <a:t>общелогические</a:t>
            </a:r>
            <a:r>
              <a:rPr lang="ru-RU" sz="1600" b="1" u="sng" dirty="0">
                <a:solidFill>
                  <a:schemeClr val="tx1"/>
                </a:solidFill>
              </a:rPr>
              <a:t>, </a:t>
            </a:r>
          </a:p>
          <a:p>
            <a:pPr marL="0" indent="0">
              <a:spcBef>
                <a:spcPts val="0"/>
              </a:spcBef>
              <a:spcAft>
                <a:spcPts val="0"/>
              </a:spcAft>
            </a:pPr>
            <a:r>
              <a:rPr lang="ru-RU" sz="1600" b="1" u="sng" dirty="0">
                <a:solidFill>
                  <a:schemeClr val="tx1"/>
                </a:solidFill>
              </a:rPr>
              <a:t>теоретические и </a:t>
            </a:r>
          </a:p>
          <a:p>
            <a:pPr marL="0" indent="0">
              <a:spcBef>
                <a:spcPts val="0"/>
              </a:spcBef>
              <a:spcAft>
                <a:spcPts val="0"/>
              </a:spcAft>
            </a:pPr>
            <a:r>
              <a:rPr lang="ru-RU" sz="1600" b="1" u="sng" dirty="0">
                <a:solidFill>
                  <a:schemeClr val="tx1"/>
                </a:solidFill>
              </a:rPr>
              <a:t>эмпирические</a:t>
            </a:r>
            <a:r>
              <a:rPr lang="ru-RU" sz="1600" dirty="0">
                <a:solidFill>
                  <a:schemeClr val="tx1"/>
                </a:solidFill>
              </a:rPr>
              <a:t>.</a:t>
            </a:r>
          </a:p>
          <a:p>
            <a:r>
              <a:rPr lang="en-US" sz="1200" b="1" dirty="0">
                <a:solidFill>
                  <a:schemeClr val="tx1"/>
                </a:solidFill>
              </a:rPr>
              <a:t>Among the general (philosophical) methods, the most famous are</a:t>
            </a:r>
          </a:p>
          <a:p>
            <a:r>
              <a:rPr lang="en-US" sz="1200" b="1" dirty="0">
                <a:solidFill>
                  <a:schemeClr val="tx1"/>
                </a:solidFill>
              </a:rPr>
              <a:t>dialectical and</a:t>
            </a:r>
          </a:p>
          <a:p>
            <a:r>
              <a:rPr lang="en-US" sz="1200" b="1" dirty="0">
                <a:solidFill>
                  <a:schemeClr val="tx1"/>
                </a:solidFill>
              </a:rPr>
              <a:t>metaphysical</a:t>
            </a:r>
          </a:p>
          <a:p>
            <a:r>
              <a:rPr lang="en-US" sz="1200" b="1" dirty="0">
                <a:solidFill>
                  <a:schemeClr val="tx1"/>
                </a:solidFill>
              </a:rPr>
              <a:t>All general scientific methods for analysis should be divided into three groups:</a:t>
            </a:r>
          </a:p>
          <a:p>
            <a:r>
              <a:rPr lang="en-US" sz="1200" b="1" dirty="0">
                <a:solidFill>
                  <a:schemeClr val="tx1"/>
                </a:solidFill>
              </a:rPr>
              <a:t>general biological,</a:t>
            </a:r>
          </a:p>
          <a:p>
            <a:r>
              <a:rPr lang="en-US" sz="1200" b="1" dirty="0">
                <a:solidFill>
                  <a:schemeClr val="tx1"/>
                </a:solidFill>
              </a:rPr>
              <a:t>theoretical and</a:t>
            </a:r>
          </a:p>
          <a:p>
            <a:r>
              <a:rPr lang="en-US" sz="1200" b="1" dirty="0">
                <a:solidFill>
                  <a:schemeClr val="tx1"/>
                </a:solidFill>
              </a:rPr>
              <a:t>empirical.</a:t>
            </a:r>
            <a:endParaRPr lang="ru-RU" sz="1200" b="1" dirty="0">
              <a:solidFill>
                <a:schemeClr val="tx1"/>
              </a:solidFill>
            </a:endParaRPr>
          </a:p>
          <a:p>
            <a:endParaRPr lang="ru-RU" dirty="0"/>
          </a:p>
        </p:txBody>
      </p:sp>
    </p:spTree>
    <p:extLst>
      <p:ext uri="{BB962C8B-B14F-4D97-AF65-F5344CB8AC3E}">
        <p14:creationId xmlns:p14="http://schemas.microsoft.com/office/powerpoint/2010/main" val="3454444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адпись 2"/>
          <p:cNvSpPr txBox="1">
            <a:spLocks noChangeArrowheads="1"/>
          </p:cNvSpPr>
          <p:nvPr/>
        </p:nvSpPr>
        <p:spPr bwMode="auto">
          <a:xfrm>
            <a:off x="2319248" y="1060709"/>
            <a:ext cx="7913716" cy="135497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4800" b="1" i="1" u="none" strike="noStrike" cap="none" normalizeH="0" baseline="0" dirty="0" err="1">
                <a:ln>
                  <a:noFill/>
                </a:ln>
                <a:solidFill>
                  <a:srgbClr val="000000"/>
                </a:solidFill>
                <a:effectLst/>
                <a:latin typeface="Times New Roman" panose="02020603050405020304" pitchFamily="18" charset="0"/>
              </a:rPr>
              <a:t>Общелогические</a:t>
            </a:r>
            <a:r>
              <a:rPr kumimoji="0" lang="ru-RU" altLang="ru-RU" sz="4800" b="1" i="1" u="none" strike="noStrike" cap="none" normalizeH="0" baseline="0" dirty="0">
                <a:ln>
                  <a:noFill/>
                </a:ln>
                <a:solidFill>
                  <a:srgbClr val="000000"/>
                </a:solidFill>
                <a:effectLst/>
                <a:latin typeface="Times New Roman" panose="02020603050405020304" pitchFamily="18" charset="0"/>
              </a:rPr>
              <a:t> методы</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2000" b="0" i="0" u="none" strike="noStrike" cap="none" normalizeH="0" baseline="0" dirty="0">
                <a:ln>
                  <a:noFill/>
                </a:ln>
                <a:solidFill>
                  <a:schemeClr val="tx1"/>
                </a:solidFill>
                <a:effectLst/>
                <a:latin typeface="Arial" panose="020B0604020202020204" pitchFamily="34" charset="0"/>
              </a:rPr>
              <a:t>general biological methods</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sp>
        <p:nvSpPr>
          <p:cNvPr id="6" name="Надпись 2"/>
          <p:cNvSpPr txBox="1">
            <a:spLocks noChangeArrowheads="1"/>
          </p:cNvSpPr>
          <p:nvPr/>
        </p:nvSpPr>
        <p:spPr bwMode="auto">
          <a:xfrm>
            <a:off x="2261075" y="2415683"/>
            <a:ext cx="1612663" cy="75426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600" b="1" i="1" u="none" strike="noStrike" cap="none" normalizeH="0" baseline="0" dirty="0">
                <a:ln>
                  <a:noFill/>
                </a:ln>
                <a:solidFill>
                  <a:srgbClr val="000000"/>
                </a:solidFill>
                <a:effectLst/>
                <a:latin typeface="Times New Roman" panose="02020603050405020304" pitchFamily="18" charset="0"/>
              </a:rPr>
              <a:t>Анализ</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600" b="1" i="1" u="none" strike="noStrike" cap="none" normalizeH="0" baseline="0" dirty="0">
                <a:ln>
                  <a:noFill/>
                </a:ln>
                <a:solidFill>
                  <a:srgbClr val="000000"/>
                </a:solidFill>
                <a:effectLst/>
                <a:latin typeface="Times New Roman" panose="02020603050405020304" pitchFamily="18" charset="0"/>
              </a:rPr>
              <a:t>analysis</a:t>
            </a:r>
            <a:endParaRPr kumimoji="0" lang="ru-RU" altLang="ru-RU" sz="1600" b="1" i="1" u="none" strike="noStrike" cap="none" normalizeH="0" baseline="0" dirty="0">
              <a:ln>
                <a:noFill/>
              </a:ln>
              <a:solidFill>
                <a:srgbClr val="000000"/>
              </a:solidFill>
              <a:effectLst/>
              <a:latin typeface="Times New Roman" panose="02020603050405020304" pitchFamily="18" charset="0"/>
            </a:endParaRP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ru-RU" altLang="ru-RU" sz="2800" b="1" i="0" u="none" strike="noStrike" cap="none" normalizeH="0" baseline="0" dirty="0">
              <a:ln>
                <a:noFill/>
              </a:ln>
              <a:solidFill>
                <a:schemeClr val="tx1"/>
              </a:solidFill>
              <a:effectLst/>
              <a:latin typeface="Arial" panose="020B0604020202020204" pitchFamily="34" charset="0"/>
            </a:endParaRPr>
          </a:p>
        </p:txBody>
      </p:sp>
      <p:sp>
        <p:nvSpPr>
          <p:cNvPr id="7" name="Надпись 2"/>
          <p:cNvSpPr txBox="1">
            <a:spLocks noChangeArrowheads="1"/>
          </p:cNvSpPr>
          <p:nvPr/>
        </p:nvSpPr>
        <p:spPr bwMode="auto">
          <a:xfrm>
            <a:off x="3724104" y="2669451"/>
            <a:ext cx="1720736" cy="747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600" b="1" i="1" u="none" strike="noStrike" cap="none" normalizeH="0" baseline="0" dirty="0">
                <a:ln>
                  <a:noFill/>
                </a:ln>
                <a:solidFill>
                  <a:srgbClr val="000000"/>
                </a:solidFill>
                <a:effectLst/>
                <a:latin typeface="Times New Roman" panose="02020603050405020304" pitchFamily="18" charset="0"/>
              </a:rPr>
              <a:t>Синтез</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600" b="1" i="0" u="none" strike="noStrike" cap="none" normalizeH="0" baseline="0" dirty="0">
                <a:ln>
                  <a:noFill/>
                </a:ln>
                <a:solidFill>
                  <a:schemeClr val="tx1"/>
                </a:solidFill>
                <a:effectLst/>
                <a:latin typeface="Arial" panose="020B0604020202020204" pitchFamily="34" charset="0"/>
              </a:rPr>
              <a:t>synthesis</a:t>
            </a:r>
            <a:endParaRPr kumimoji="0" lang="ru-RU" altLang="ru-RU" sz="1600" b="1" i="0" u="none" strike="noStrike" cap="none" normalizeH="0" baseline="0" dirty="0">
              <a:ln>
                <a:noFill/>
              </a:ln>
              <a:solidFill>
                <a:schemeClr val="tx1"/>
              </a:solidFill>
              <a:effectLst/>
              <a:latin typeface="Arial" panose="020B0604020202020204" pitchFamily="34" charset="0"/>
            </a:endParaRPr>
          </a:p>
        </p:txBody>
      </p:sp>
      <p:sp>
        <p:nvSpPr>
          <p:cNvPr id="8" name="Надпись 2"/>
          <p:cNvSpPr txBox="1">
            <a:spLocks noChangeArrowheads="1"/>
          </p:cNvSpPr>
          <p:nvPr/>
        </p:nvSpPr>
        <p:spPr bwMode="auto">
          <a:xfrm>
            <a:off x="5303517" y="2902207"/>
            <a:ext cx="1762305" cy="75645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600" b="1" i="1" u="none" strike="noStrike" cap="none" normalizeH="0" baseline="0" dirty="0">
                <a:ln>
                  <a:noFill/>
                </a:ln>
                <a:solidFill>
                  <a:srgbClr val="000000"/>
                </a:solidFill>
                <a:effectLst/>
                <a:latin typeface="Times New Roman" panose="02020603050405020304" pitchFamily="18" charset="0"/>
              </a:rPr>
              <a:t>Индукция</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600" b="1" i="0" u="none" strike="noStrike" cap="none" normalizeH="0" baseline="0" dirty="0">
                <a:ln>
                  <a:noFill/>
                </a:ln>
                <a:solidFill>
                  <a:schemeClr val="tx1"/>
                </a:solidFill>
                <a:effectLst/>
                <a:latin typeface="Arial" panose="020B0604020202020204" pitchFamily="34" charset="0"/>
              </a:rPr>
              <a:t>induction</a:t>
            </a:r>
            <a:endParaRPr kumimoji="0" lang="ru-RU" altLang="ru-RU" sz="1600" b="1" i="0" u="none" strike="noStrike" cap="none" normalizeH="0" baseline="0" dirty="0">
              <a:ln>
                <a:noFill/>
              </a:ln>
              <a:solidFill>
                <a:schemeClr val="tx1"/>
              </a:solidFill>
              <a:effectLst/>
              <a:latin typeface="Arial" panose="020B0604020202020204" pitchFamily="34" charset="0"/>
            </a:endParaRPr>
          </a:p>
        </p:txBody>
      </p:sp>
      <p:sp>
        <p:nvSpPr>
          <p:cNvPr id="9" name="Надпись 2"/>
          <p:cNvSpPr txBox="1">
            <a:spLocks noChangeArrowheads="1"/>
          </p:cNvSpPr>
          <p:nvPr/>
        </p:nvSpPr>
        <p:spPr bwMode="auto">
          <a:xfrm>
            <a:off x="6945295" y="3169948"/>
            <a:ext cx="1791385" cy="78691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600" b="1" i="1" u="none" strike="noStrike" cap="none" normalizeH="0" baseline="0" dirty="0">
                <a:ln>
                  <a:noFill/>
                </a:ln>
                <a:solidFill>
                  <a:srgbClr val="000000"/>
                </a:solidFill>
                <a:effectLst/>
                <a:latin typeface="Times New Roman" panose="02020603050405020304" pitchFamily="18" charset="0"/>
              </a:rPr>
              <a:t>Дедукция</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600" b="1" i="0" u="none" strike="noStrike" cap="none" normalizeH="0" baseline="0" dirty="0">
                <a:ln>
                  <a:noFill/>
                </a:ln>
                <a:solidFill>
                  <a:schemeClr val="tx1"/>
                </a:solidFill>
                <a:effectLst/>
                <a:latin typeface="Arial" panose="020B0604020202020204" pitchFamily="34" charset="0"/>
              </a:rPr>
              <a:t>deduction</a:t>
            </a:r>
            <a:endParaRPr kumimoji="0" lang="ru-RU" altLang="ru-RU" sz="1600" b="1" i="0" u="none" strike="noStrike" cap="none" normalizeH="0" baseline="0" dirty="0">
              <a:ln>
                <a:noFill/>
              </a:ln>
              <a:solidFill>
                <a:schemeClr val="tx1"/>
              </a:solidFill>
              <a:effectLst/>
              <a:latin typeface="Arial" panose="020B0604020202020204" pitchFamily="34" charset="0"/>
            </a:endParaRPr>
          </a:p>
        </p:txBody>
      </p:sp>
      <p:sp>
        <p:nvSpPr>
          <p:cNvPr id="10" name="Надпись 2"/>
          <p:cNvSpPr txBox="1">
            <a:spLocks noChangeArrowheads="1"/>
          </p:cNvSpPr>
          <p:nvPr/>
        </p:nvSpPr>
        <p:spPr bwMode="auto">
          <a:xfrm>
            <a:off x="9093994" y="3429000"/>
            <a:ext cx="1629301" cy="74814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400" b="1" i="1" u="none" strike="noStrike" cap="none" normalizeH="0" baseline="0" dirty="0">
                <a:ln>
                  <a:noFill/>
                </a:ln>
                <a:solidFill>
                  <a:srgbClr val="000000"/>
                </a:solidFill>
                <a:effectLst/>
                <a:latin typeface="Times New Roman" panose="02020603050405020304" pitchFamily="18" charset="0"/>
              </a:rPr>
              <a:t>Аналогия</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400" b="1" i="0" u="none" strike="noStrike" cap="none" normalizeH="0" baseline="0" dirty="0">
                <a:ln>
                  <a:noFill/>
                </a:ln>
                <a:solidFill>
                  <a:schemeClr val="tx1"/>
                </a:solidFill>
                <a:effectLst/>
                <a:latin typeface="Arial" panose="020B0604020202020204" pitchFamily="34" charset="0"/>
              </a:rPr>
              <a:t>analogy</a:t>
            </a:r>
            <a:endParaRPr kumimoji="0" lang="ru-RU" altLang="ru-RU" sz="1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4994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4646" y="2394065"/>
            <a:ext cx="10565477" cy="3832168"/>
          </a:xfrm>
        </p:spPr>
        <p:txBody>
          <a:bodyPr>
            <a:normAutofit/>
          </a:bodyPr>
          <a:lstStyle/>
          <a:p>
            <a:r>
              <a:rPr lang="ru-RU" sz="1200" i="1" dirty="0"/>
              <a:t>Анализ </a:t>
            </a:r>
            <a:r>
              <a:rPr lang="ru-RU" sz="1200" dirty="0"/>
              <a:t>– это расчленение, разложение объекта исследования на составные части. Он лежит в основе аналитического метода исследования. </a:t>
            </a:r>
          </a:p>
          <a:p>
            <a:r>
              <a:rPr lang="ru-RU" sz="1200" i="1" dirty="0"/>
              <a:t>Синтез </a:t>
            </a:r>
            <a:r>
              <a:rPr lang="ru-RU" sz="1200" dirty="0"/>
              <a:t>– это соединение отдельных сторон, частей объекта исследования в единое целое. </a:t>
            </a:r>
          </a:p>
          <a:p>
            <a:r>
              <a:rPr lang="ru-RU" sz="1200" i="1" dirty="0"/>
              <a:t>Индукция </a:t>
            </a:r>
            <a:r>
              <a:rPr lang="ru-RU" sz="1200" dirty="0"/>
              <a:t>– это движение мысли (познания) от фактов, отдельных случаев к общему положению. </a:t>
            </a:r>
          </a:p>
          <a:p>
            <a:r>
              <a:rPr lang="ru-RU" sz="1200" i="1" dirty="0"/>
              <a:t>Дедукция – </a:t>
            </a:r>
            <a:r>
              <a:rPr lang="ru-RU" sz="1200" dirty="0"/>
              <a:t>это выведение единичного, частного из какого-либо общего положения; движение мысли (познания) от общих утверждений к утверждениям об отдельных предметах или явлениях.</a:t>
            </a:r>
          </a:p>
          <a:p>
            <a:r>
              <a:rPr lang="ru-RU" sz="1200" i="1" dirty="0"/>
              <a:t>Аналогия </a:t>
            </a:r>
            <a:r>
              <a:rPr lang="ru-RU" sz="1200" dirty="0"/>
              <a:t>– это способ получения знаний о предметах и явлениях на основании того, что они имеют сходство с другими; рассуждение, в котором из сходства изучаемых объектов в некоторых признаках делается заключение об их сходстве и в других признаках. </a:t>
            </a:r>
          </a:p>
          <a:p>
            <a:r>
              <a:rPr lang="en-US" sz="1200" dirty="0"/>
              <a:t>Analysis is the decomposition, decomposition of the study object into components. It is the basis of the analytical method of research.</a:t>
            </a:r>
          </a:p>
          <a:p>
            <a:r>
              <a:rPr lang="en-US" sz="1200" dirty="0"/>
              <a:t>Synthesis is the combination of individual sides, parts of the object of study into a single whole.</a:t>
            </a:r>
          </a:p>
          <a:p>
            <a:r>
              <a:rPr lang="en-US" sz="1200" dirty="0"/>
              <a:t>Induction is the movement of thought (cognition) from facts, individual cases to a general position.</a:t>
            </a:r>
          </a:p>
          <a:p>
            <a:r>
              <a:rPr lang="en-US" sz="1200" dirty="0"/>
              <a:t>Deduction is the derivation of a single, private from any general provision; movement of thought (cognition) from general statements to statements about individual objects or phenomena.</a:t>
            </a:r>
          </a:p>
          <a:p>
            <a:r>
              <a:rPr lang="en-US" sz="1200" dirty="0"/>
              <a:t>Analogy is a way of obtaining knowledge about objects and phenomena on the basis that they resemble others; reasoning, in which from the similarity of the objects studied in some features a conclusion is made about their similarity in other features.</a:t>
            </a:r>
            <a:endParaRPr lang="ru-RU" sz="1200" dirty="0"/>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2000" b="1" i="1" u="none" strike="noStrike" cap="none" normalizeH="0" baseline="0" dirty="0">
                <a:ln>
                  <a:noFill/>
                </a:ln>
                <a:solidFill>
                  <a:srgbClr val="000000"/>
                </a:solidFill>
                <a:effectLst/>
                <a:latin typeface="Times New Roman" panose="02020603050405020304" pitchFamily="18" charset="0"/>
              </a:rPr>
              <a:t>Обще логические методы</a:t>
            </a:r>
            <a:br>
              <a:rPr kumimoji="0" lang="ru-RU" altLang="ru-RU" sz="2000" b="1" i="1" u="none" strike="noStrike" cap="none" normalizeH="0" baseline="0" dirty="0">
                <a:ln>
                  <a:noFill/>
                </a:ln>
                <a:solidFill>
                  <a:srgbClr val="000000"/>
                </a:solidFill>
                <a:effectLst/>
                <a:latin typeface="Times New Roman" panose="02020603050405020304" pitchFamily="18" charset="0"/>
              </a:rPr>
            </a:br>
            <a:r>
              <a:rPr kumimoji="0" lang="en-US" altLang="ru-RU" sz="2000" b="1" i="1" u="none" strike="noStrike" cap="none" normalizeH="0" baseline="0" dirty="0">
                <a:ln>
                  <a:noFill/>
                </a:ln>
                <a:solidFill>
                  <a:srgbClr val="000000"/>
                </a:solidFill>
                <a:effectLst/>
                <a:latin typeface="Times New Roman" panose="02020603050405020304" pitchFamily="18" charset="0"/>
              </a:rPr>
              <a:t>Common Logical Methods</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71523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a:bodyPr>
          <a:lstStyle/>
          <a:p>
            <a:pPr defTabSz="914400" eaLnBrk="0" fontAlgn="base" hangingPunct="0">
              <a:spcAft>
                <a:spcPts val="800"/>
              </a:spcAft>
            </a:pPr>
            <a:r>
              <a:rPr lang="ru-RU" sz="1800" b="1" i="1" dirty="0">
                <a:solidFill>
                  <a:schemeClr val="tx1"/>
                </a:solidFill>
              </a:rPr>
              <a:t>Методы теоретического уровня</a:t>
            </a:r>
            <a:br>
              <a:rPr lang="ru-RU" sz="1800" b="1" i="1" dirty="0">
                <a:solidFill>
                  <a:schemeClr val="tx1"/>
                </a:solidFill>
              </a:rPr>
            </a:br>
            <a:r>
              <a:rPr lang="en-US" sz="1800" b="1" i="1" dirty="0">
                <a:solidFill>
                  <a:schemeClr val="tx1"/>
                </a:solidFill>
              </a:rPr>
              <a:t>Theoretical-level methods</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5" name="Надпись 2"/>
          <p:cNvSpPr txBox="1">
            <a:spLocks noChangeArrowheads="1"/>
          </p:cNvSpPr>
          <p:nvPr/>
        </p:nvSpPr>
        <p:spPr bwMode="auto">
          <a:xfrm>
            <a:off x="897775" y="2421591"/>
            <a:ext cx="1333675" cy="89300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100" b="1" u="none" strike="noStrike" cap="none" normalizeH="0" baseline="0" dirty="0">
                <a:ln>
                  <a:noFill/>
                </a:ln>
                <a:solidFill>
                  <a:srgbClr val="000000"/>
                </a:solidFill>
                <a:effectLst/>
                <a:latin typeface="Times New Roman" panose="02020603050405020304" pitchFamily="18" charset="0"/>
              </a:rPr>
              <a:t>Аксиоматический метод</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100" b="1" u="none" strike="noStrike" cap="none" normalizeH="0" baseline="0" dirty="0" err="1">
                <a:ln>
                  <a:noFill/>
                </a:ln>
                <a:solidFill>
                  <a:schemeClr val="tx1"/>
                </a:solidFill>
                <a:effectLst/>
                <a:latin typeface="Arial" panose="020B0604020202020204" pitchFamily="34" charset="0"/>
              </a:rPr>
              <a:t>postulational</a:t>
            </a:r>
            <a:r>
              <a:rPr kumimoji="0" lang="en-US" altLang="ru-RU" sz="1100" b="1" u="none" strike="noStrike" cap="none" normalizeH="0" baseline="0" dirty="0">
                <a:ln>
                  <a:noFill/>
                </a:ln>
                <a:solidFill>
                  <a:schemeClr val="tx1"/>
                </a:solidFill>
                <a:effectLst/>
                <a:latin typeface="Arial" panose="020B0604020202020204" pitchFamily="34" charset="0"/>
              </a:rPr>
              <a:t> method</a:t>
            </a:r>
            <a:endParaRPr kumimoji="0" lang="ru-RU" altLang="ru-RU" sz="1100" b="1" u="none" strike="noStrike" cap="none" normalizeH="0" baseline="0" dirty="0">
              <a:ln>
                <a:noFill/>
              </a:ln>
              <a:solidFill>
                <a:schemeClr val="tx1"/>
              </a:solidFill>
              <a:effectLst/>
              <a:latin typeface="Arial" panose="020B0604020202020204" pitchFamily="34" charset="0"/>
            </a:endParaRPr>
          </a:p>
        </p:txBody>
      </p:sp>
      <p:sp>
        <p:nvSpPr>
          <p:cNvPr id="6" name="Надпись 2"/>
          <p:cNvSpPr txBox="1">
            <a:spLocks noChangeArrowheads="1"/>
          </p:cNvSpPr>
          <p:nvPr/>
        </p:nvSpPr>
        <p:spPr bwMode="auto">
          <a:xfrm>
            <a:off x="2086495" y="2712748"/>
            <a:ext cx="1629293" cy="8921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100" b="1" i="1" u="none" strike="noStrike" cap="none" normalizeH="0" baseline="0" dirty="0">
                <a:ln>
                  <a:noFill/>
                </a:ln>
                <a:solidFill>
                  <a:srgbClr val="000000"/>
                </a:solidFill>
                <a:effectLst/>
                <a:latin typeface="Times New Roman" panose="02020603050405020304" pitchFamily="18" charset="0"/>
              </a:rPr>
              <a:t>Гипотетический метод</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100" b="1" i="0" u="none" strike="noStrike" cap="none" normalizeH="0" baseline="0" dirty="0">
                <a:ln>
                  <a:noFill/>
                </a:ln>
                <a:solidFill>
                  <a:schemeClr val="tx1"/>
                </a:solidFill>
                <a:effectLst/>
                <a:latin typeface="Arial" panose="020B0604020202020204" pitchFamily="34" charset="0"/>
              </a:rPr>
              <a:t>Hypothetical method</a:t>
            </a:r>
            <a:endParaRPr kumimoji="0" lang="ru-RU" altLang="ru-RU" sz="1100" b="1" i="0" u="none" strike="noStrike" cap="none" normalizeH="0" baseline="0" dirty="0">
              <a:ln>
                <a:noFill/>
              </a:ln>
              <a:solidFill>
                <a:schemeClr val="tx1"/>
              </a:solidFill>
              <a:effectLst/>
              <a:latin typeface="Arial" panose="020B0604020202020204" pitchFamily="34" charset="0"/>
            </a:endParaRPr>
          </a:p>
        </p:txBody>
      </p:sp>
      <p:sp>
        <p:nvSpPr>
          <p:cNvPr id="7" name="Надпись 2"/>
          <p:cNvSpPr txBox="1">
            <a:spLocks noChangeArrowheads="1"/>
          </p:cNvSpPr>
          <p:nvPr/>
        </p:nvSpPr>
        <p:spPr bwMode="auto">
          <a:xfrm>
            <a:off x="3532244" y="3028884"/>
            <a:ext cx="1403711" cy="67408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100" b="1" i="1" u="none" strike="noStrike" cap="none" normalizeH="0" baseline="0" dirty="0">
                <a:ln>
                  <a:noFill/>
                </a:ln>
                <a:solidFill>
                  <a:srgbClr val="000000"/>
                </a:solidFill>
                <a:effectLst/>
                <a:latin typeface="Times New Roman" panose="02020603050405020304" pitchFamily="18" charset="0"/>
              </a:rPr>
              <a:t>Формализация</a:t>
            </a:r>
          </a:p>
          <a:p>
            <a:pPr marL="0" marR="0" lvl="0" indent="0" algn="ctr" defTabSz="914400" rtl="0" eaLnBrk="0" fontAlgn="base" latinLnBrk="0" hangingPunct="0">
              <a:lnSpc>
                <a:spcPct val="100000"/>
              </a:lnSpc>
              <a:spcBef>
                <a:spcPct val="0"/>
              </a:spcBef>
              <a:spcAft>
                <a:spcPts val="800"/>
              </a:spcAft>
              <a:buClrTx/>
              <a:buSzTx/>
              <a:buFontTx/>
              <a:buNone/>
              <a:tabLst/>
            </a:pPr>
            <a:r>
              <a:rPr lang="en-US" altLang="ru-RU" sz="1100" b="1" i="1" dirty="0">
                <a:solidFill>
                  <a:srgbClr val="000000"/>
                </a:solidFill>
                <a:latin typeface="Times New Roman" panose="02020603050405020304" pitchFamily="18" charset="0"/>
              </a:rPr>
              <a:t>formalization</a:t>
            </a:r>
            <a:endParaRPr lang="ru-RU" altLang="ru-RU" sz="1100" b="1" i="1" dirty="0">
              <a:solidFill>
                <a:srgbClr val="000000"/>
              </a:solidFill>
              <a:latin typeface="Times New Roman" panose="02020603050405020304" pitchFamily="18" charset="0"/>
            </a:endParaRP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ru-RU" altLang="ru-RU" sz="1100" b="1" i="0" u="none" strike="noStrike" cap="none" normalizeH="0" baseline="0" dirty="0">
              <a:ln>
                <a:noFill/>
              </a:ln>
              <a:solidFill>
                <a:schemeClr val="tx1"/>
              </a:solidFill>
              <a:effectLst/>
              <a:latin typeface="Arial" panose="020B0604020202020204" pitchFamily="34" charset="0"/>
            </a:endParaRPr>
          </a:p>
        </p:txBody>
      </p:sp>
      <p:sp>
        <p:nvSpPr>
          <p:cNvPr id="8" name="Надпись 2"/>
          <p:cNvSpPr txBox="1">
            <a:spLocks noChangeArrowheads="1"/>
          </p:cNvSpPr>
          <p:nvPr/>
        </p:nvSpPr>
        <p:spPr bwMode="auto">
          <a:xfrm>
            <a:off x="4747694" y="3314595"/>
            <a:ext cx="1634010" cy="70225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100" b="1" i="1" u="none" strike="noStrike" cap="none" normalizeH="0" baseline="0" dirty="0">
                <a:ln>
                  <a:noFill/>
                </a:ln>
                <a:solidFill>
                  <a:srgbClr val="000000"/>
                </a:solidFill>
                <a:effectLst/>
                <a:latin typeface="Times New Roman" panose="02020603050405020304" pitchFamily="18" charset="0"/>
              </a:rPr>
              <a:t>Абстрагирование</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100" b="0" i="1" u="none" strike="noStrike" cap="none" normalizeH="0" baseline="0" dirty="0">
                <a:ln>
                  <a:noFill/>
                </a:ln>
                <a:solidFill>
                  <a:srgbClr val="000000"/>
                </a:solidFill>
                <a:effectLst/>
                <a:latin typeface="Times New Roman" panose="02020603050405020304" pitchFamily="18" charset="0"/>
              </a:rPr>
              <a:t>abstraction</a:t>
            </a:r>
            <a:r>
              <a:rPr kumimoji="0" lang="ru-RU" altLang="ru-RU" sz="1100" b="0" i="1" u="none" strike="noStrike" cap="none" normalizeH="0" baseline="0" dirty="0">
                <a:ln>
                  <a:noFill/>
                </a:ln>
                <a:solidFill>
                  <a:srgbClr val="000000"/>
                </a:solidFill>
                <a:effectLst/>
                <a:latin typeface="Times New Roman" panose="02020603050405020304" pitchFamily="18" charset="0"/>
              </a:rPr>
              <a:t> </a:t>
            </a:r>
            <a:endParaRPr kumimoji="0" lang="ru-RU" altLang="ru-RU" sz="1100" b="0" i="0" u="none" strike="noStrike" cap="none" normalizeH="0" baseline="0" dirty="0">
              <a:ln>
                <a:noFill/>
              </a:ln>
              <a:solidFill>
                <a:schemeClr val="tx1"/>
              </a:solidFill>
              <a:effectLst/>
              <a:latin typeface="Arial" panose="020B0604020202020204" pitchFamily="34" charset="0"/>
            </a:endParaRPr>
          </a:p>
        </p:txBody>
      </p:sp>
      <p:sp>
        <p:nvSpPr>
          <p:cNvPr id="9" name="Надпись 2"/>
          <p:cNvSpPr txBox="1">
            <a:spLocks noChangeArrowheads="1"/>
          </p:cNvSpPr>
          <p:nvPr/>
        </p:nvSpPr>
        <p:spPr bwMode="auto">
          <a:xfrm>
            <a:off x="5813107" y="3769421"/>
            <a:ext cx="1377405" cy="142543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b="1" i="1" u="none" strike="noStrike" cap="none" normalizeH="0" baseline="0" dirty="0">
                <a:ln>
                  <a:noFill/>
                </a:ln>
                <a:solidFill>
                  <a:srgbClr val="000000"/>
                </a:solidFill>
                <a:effectLst/>
                <a:latin typeface="Times New Roman" panose="02020603050405020304" pitchFamily="18" charset="0"/>
              </a:rPr>
              <a:t>Обобщение</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RU" b="1" i="0" u="none" strike="noStrike" cap="none" normalizeH="0" baseline="0" dirty="0">
                <a:ln>
                  <a:noFill/>
                </a:ln>
                <a:solidFill>
                  <a:srgbClr val="000000"/>
                </a:solidFill>
                <a:effectLst/>
                <a:latin typeface="Times New Roman" panose="02020603050405020304" pitchFamily="18" charset="0"/>
              </a:rPr>
              <a:t>generalization</a:t>
            </a:r>
            <a:endParaRPr kumimoji="0" lang="ru-RU" altLang="ru-RU" b="1" i="0" u="none" strike="noStrike" cap="none" normalizeH="0" baseline="0" dirty="0">
              <a:ln>
                <a:noFill/>
              </a:ln>
              <a:solidFill>
                <a:srgbClr val="000000"/>
              </a:solidFill>
              <a:effectLst/>
              <a:latin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0" name="Надпись 2"/>
          <p:cNvSpPr txBox="1">
            <a:spLocks noChangeArrowheads="1"/>
          </p:cNvSpPr>
          <p:nvPr/>
        </p:nvSpPr>
        <p:spPr bwMode="auto">
          <a:xfrm>
            <a:off x="6808125" y="3198263"/>
            <a:ext cx="1770610" cy="67629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400" b="0" i="1" u="none" strike="noStrike" cap="none" normalizeH="0" baseline="0" dirty="0">
                <a:ln>
                  <a:noFill/>
                </a:ln>
                <a:solidFill>
                  <a:srgbClr val="000000"/>
                </a:solidFill>
                <a:effectLst/>
                <a:latin typeface="Times New Roman" panose="02020603050405020304" pitchFamily="18" charset="0"/>
              </a:rPr>
              <a:t> </a:t>
            </a:r>
            <a:r>
              <a:rPr kumimoji="0" lang="ru-RU" altLang="ru-RU" sz="1200" b="1" i="1" u="none" strike="noStrike" cap="none" normalizeH="0" baseline="0" dirty="0">
                <a:ln>
                  <a:noFill/>
                </a:ln>
                <a:solidFill>
                  <a:srgbClr val="000000"/>
                </a:solidFill>
                <a:effectLst/>
                <a:latin typeface="Times New Roman" panose="02020603050405020304" pitchFamily="18" charset="0"/>
              </a:rPr>
              <a:t>Исторический метод</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200" b="0" i="1" u="none" strike="noStrike" cap="none" normalizeH="0" baseline="0" dirty="0">
                <a:ln>
                  <a:noFill/>
                </a:ln>
                <a:solidFill>
                  <a:srgbClr val="000000"/>
                </a:solidFill>
                <a:effectLst/>
                <a:latin typeface="Times New Roman" panose="02020603050405020304" pitchFamily="18" charset="0"/>
              </a:rPr>
              <a:t>historical method</a:t>
            </a:r>
            <a:r>
              <a:rPr kumimoji="0" lang="ru-RU" altLang="ru-RU" sz="1200" b="0" i="1" u="none" strike="noStrike" cap="none" normalizeH="0" baseline="0" dirty="0">
                <a:ln>
                  <a:noFill/>
                </a:ln>
                <a:solidFill>
                  <a:srgbClr val="000000"/>
                </a:solidFill>
                <a:effectLst/>
                <a:latin typeface="Times New Roman" panose="02020603050405020304" pitchFamily="18" charset="0"/>
              </a:rPr>
              <a:t> </a:t>
            </a: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sp>
        <p:nvSpPr>
          <p:cNvPr id="11" name="Надпись 2"/>
          <p:cNvSpPr txBox="1">
            <a:spLocks noChangeArrowheads="1"/>
          </p:cNvSpPr>
          <p:nvPr/>
        </p:nvSpPr>
        <p:spPr bwMode="auto">
          <a:xfrm>
            <a:off x="8511685" y="2652820"/>
            <a:ext cx="1663093" cy="254203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sz="1400" b="1" i="1" u="none" strike="noStrike" cap="none" normalizeH="0" baseline="0" dirty="0">
                <a:ln>
                  <a:noFill/>
                </a:ln>
                <a:solidFill>
                  <a:srgbClr val="000000"/>
                </a:solidFill>
                <a:effectLst/>
                <a:latin typeface="Times New Roman" panose="02020603050405020304" pitchFamily="18" charset="0"/>
              </a:rPr>
              <a:t> </a:t>
            </a:r>
            <a:r>
              <a:rPr kumimoji="0" lang="ru-RU" altLang="ru-RU" sz="1600" b="1" i="1" u="none" strike="noStrike" cap="none" normalizeH="0" baseline="0" dirty="0">
                <a:ln>
                  <a:noFill/>
                </a:ln>
                <a:solidFill>
                  <a:srgbClr val="000000"/>
                </a:solidFill>
                <a:effectLst/>
                <a:latin typeface="Times New Roman" panose="02020603050405020304" pitchFamily="18" charset="0"/>
              </a:rPr>
              <a:t>Восхождение от абстрактного к конкретному</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sz="1600" b="1" i="0" u="none" strike="noStrike" cap="none" normalizeH="0" baseline="0" dirty="0">
                <a:ln>
                  <a:noFill/>
                </a:ln>
                <a:solidFill>
                  <a:schemeClr val="tx1"/>
                </a:solidFill>
                <a:effectLst/>
                <a:latin typeface="Arial" panose="020B0604020202020204" pitchFamily="34" charset="0"/>
              </a:rPr>
              <a:t>Climbing from abstract to concrete</a:t>
            </a:r>
            <a:endParaRPr kumimoji="0" lang="ru-RU" altLang="ru-RU" sz="1600" b="1" i="0" u="none" strike="noStrike" cap="none" normalizeH="0" baseline="0" dirty="0">
              <a:ln>
                <a:noFill/>
              </a:ln>
              <a:solidFill>
                <a:schemeClr val="tx1"/>
              </a:solidFill>
              <a:effectLst/>
              <a:latin typeface="Arial" panose="020B0604020202020204" pitchFamily="34" charset="0"/>
            </a:endParaRPr>
          </a:p>
        </p:txBody>
      </p:sp>
      <p:sp>
        <p:nvSpPr>
          <p:cNvPr id="12" name="Надпись 2"/>
          <p:cNvSpPr txBox="1">
            <a:spLocks noChangeArrowheads="1"/>
          </p:cNvSpPr>
          <p:nvPr/>
        </p:nvSpPr>
        <p:spPr bwMode="auto">
          <a:xfrm>
            <a:off x="9996022" y="2421591"/>
            <a:ext cx="1409039" cy="159525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1" u="none" strike="noStrike" cap="none" normalizeH="0" baseline="0" dirty="0">
                <a:ln>
                  <a:noFill/>
                </a:ln>
                <a:solidFill>
                  <a:srgbClr val="000000"/>
                </a:solidFill>
                <a:effectLst/>
                <a:latin typeface="Times New Roman" panose="02020603050405020304" pitchFamily="18" charset="0"/>
              </a:rPr>
              <a:t>Системный метод</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Arial" panose="020B0604020202020204" pitchFamily="34" charset="0"/>
              </a:rPr>
              <a:t>System method</a:t>
            </a:r>
            <a:endParaRPr kumimoji="0" lang="ru-RU" altLang="ru-RU"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29100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47898" y="2556932"/>
            <a:ext cx="10532226" cy="3318936"/>
          </a:xfrm>
        </p:spPr>
        <p:txBody>
          <a:bodyPr>
            <a:normAutofit/>
          </a:bodyPr>
          <a:lstStyle/>
          <a:p>
            <a:r>
              <a:rPr lang="ru-RU" sz="1600" i="1" dirty="0"/>
              <a:t>Аксиоматический метод – </a:t>
            </a:r>
            <a:r>
              <a:rPr lang="ru-RU" sz="1600" dirty="0"/>
              <a:t>способ исследования, который состоит в том, что некоторые утверждения (аксиомы, постулаты) принимаются без доказательств и затем по определенным логическим правилам из них выводятся остальные знания.</a:t>
            </a:r>
          </a:p>
          <a:p>
            <a:r>
              <a:rPr lang="ru-RU" sz="1600" i="1" dirty="0"/>
              <a:t>Гипотетический метод – </a:t>
            </a:r>
            <a:r>
              <a:rPr lang="ru-RU" sz="1600" dirty="0"/>
              <a:t>способ исследования с помощью научной гипотезы, т.е. предположения о причине, которая вызывает данное следствие, или о существовании некоторого явления или предмета.</a:t>
            </a:r>
          </a:p>
          <a:p>
            <a:r>
              <a:rPr lang="en-US" sz="1600" dirty="0"/>
              <a:t>The axiomatic method is a method of research, which consists in the fact that some statements (axioms, postulates) are accepted without evidence and then, according to certain logical rules, the rest of the knowledge is derived from them.</a:t>
            </a:r>
          </a:p>
          <a:p>
            <a:r>
              <a:rPr lang="en-US" sz="1600" dirty="0"/>
              <a:t>A hypothetical method is a method of investigation using a scientific hypothesis, that is, the assumption of the reason that causes this consequence, or the existence of a certain phenomenon or object.</a:t>
            </a:r>
            <a:endParaRPr lang="ru-RU" sz="1600" dirty="0"/>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a:bodyPr>
          <a:lstStyle/>
          <a:p>
            <a:pPr defTabSz="914400" eaLnBrk="0" fontAlgn="base" hangingPunct="0">
              <a:spcAft>
                <a:spcPts val="800"/>
              </a:spcAft>
            </a:pPr>
            <a:r>
              <a:rPr lang="ru-RU" sz="1800" b="1" i="1" dirty="0">
                <a:solidFill>
                  <a:schemeClr val="tx1"/>
                </a:solidFill>
              </a:rPr>
              <a:t>Методы теоретического уровня</a:t>
            </a:r>
            <a:br>
              <a:rPr lang="ru-RU" sz="1800" b="1" i="1" dirty="0">
                <a:solidFill>
                  <a:schemeClr val="tx1"/>
                </a:solidFill>
              </a:rPr>
            </a:br>
            <a:r>
              <a:rPr lang="en-US" sz="1800" b="1" i="1" dirty="0">
                <a:solidFill>
                  <a:schemeClr val="tx1"/>
                </a:solidFill>
              </a:rPr>
              <a:t>Theoretical-level methods</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13045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89462" y="2556932"/>
            <a:ext cx="10415847" cy="3318936"/>
          </a:xfrm>
        </p:spPr>
        <p:txBody>
          <a:bodyPr>
            <a:normAutofit/>
          </a:bodyPr>
          <a:lstStyle/>
          <a:p>
            <a:r>
              <a:rPr lang="ru-RU" sz="1200" i="1" dirty="0"/>
              <a:t>Формализация </a:t>
            </a:r>
            <a:r>
              <a:rPr lang="ru-RU" sz="1200" dirty="0"/>
              <a:t>– отображение явления или предмета в знаковой форме какого-либо искусственного языка (например, логики, математики, химии) и изучение этого явления или предмета путем операций с соответствующими знаками. </a:t>
            </a:r>
          </a:p>
          <a:p>
            <a:r>
              <a:rPr lang="ru-RU" sz="1200" i="1" dirty="0"/>
              <a:t>Абстрагирование </a:t>
            </a:r>
            <a:r>
              <a:rPr lang="ru-RU" sz="1200" dirty="0"/>
              <a:t>– мысленное отвлечение от некоторых свойств и отношений изучаемого предмета и выделение интересующих исследователя свойств и отношений. </a:t>
            </a:r>
          </a:p>
          <a:p>
            <a:r>
              <a:rPr lang="ru-RU" sz="1200" i="1" dirty="0"/>
              <a:t>Обобщение </a:t>
            </a:r>
            <a:r>
              <a:rPr lang="ru-RU" sz="1200" dirty="0"/>
              <a:t>– установление общих свойств и отношений предметов и явлений; определение общего понятия, в котором отражены существенные, основные признаки предметов или явлений данного класса. </a:t>
            </a:r>
          </a:p>
          <a:p>
            <a:r>
              <a:rPr lang="en-US" sz="1200" dirty="0"/>
              <a:t>Formalization - the display of a phenomenon or object in the sign form of any artificial language (for example, logic, mathematics, chemistry) and the study of this phenomenon or object through operations with the corresponding signs.</a:t>
            </a:r>
          </a:p>
          <a:p>
            <a:r>
              <a:rPr lang="en-US" sz="1200" dirty="0"/>
              <a:t>Abstraction is a mental distraction from some properties and relationships of the subject under study and the isolation of properties and relationships of interest to the researcher.</a:t>
            </a:r>
          </a:p>
          <a:p>
            <a:r>
              <a:rPr lang="en-US" sz="1200" dirty="0"/>
              <a:t>Generalization - establishment of general properties and relationships of objects and phenomena; definition of a general concept that reflects the essential, basic characteristics of objects or phenomena of a given class.</a:t>
            </a:r>
            <a:endParaRPr lang="ru-RU" sz="1200" dirty="0"/>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solidFill>
                  <a:schemeClr val="tx1"/>
                </a:solidFill>
              </a:rPr>
              <a:t>Методы теоретического уровня</a:t>
            </a:r>
            <a:br>
              <a:rPr lang="ru-RU" sz="4800" b="1" i="1" dirty="0">
                <a:solidFill>
                  <a:schemeClr val="tx1"/>
                </a:solidFill>
              </a:rPr>
            </a:br>
            <a:r>
              <a:rPr lang="en-US" sz="4800" b="1" i="1" dirty="0">
                <a:solidFill>
                  <a:schemeClr val="tx1"/>
                </a:solidFill>
              </a:rPr>
              <a:t>Theoretical-level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9570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ru-RU" sz="1200" i="1" dirty="0"/>
              <a:t>Исторический метод </a:t>
            </a:r>
            <a:r>
              <a:rPr lang="ru-RU" sz="1200" dirty="0"/>
              <a:t>заключается в выявлении исторических фактов и на этой основе в таком мысленном воссоздании исторического процесса, при котором раскрывается логика его движения. </a:t>
            </a:r>
          </a:p>
          <a:p>
            <a:r>
              <a:rPr lang="ru-RU" sz="1200" i="1" dirty="0"/>
              <a:t>Восхождение от абстрактного к конкретному </a:t>
            </a:r>
            <a:r>
              <a:rPr lang="ru-RU" sz="1200" dirty="0"/>
              <a:t>как метод научного познания состоит в том, что исследователь вначале находит главную связь изучаемого предмета (явления), затем, прослеживая, как она видоизменяется в различных условиях, открывает новые связи и таким путем отображает во всей полноте его сущность.</a:t>
            </a:r>
          </a:p>
          <a:p>
            <a:r>
              <a:rPr lang="ru-RU" sz="1200" i="1" dirty="0"/>
              <a:t>Системный метод </a:t>
            </a:r>
            <a:r>
              <a:rPr lang="ru-RU" sz="1200" dirty="0"/>
              <a:t>заключается в исследовании системы (т.е. определенной совокупности материальных или идеальных объектов), связей её компонентов и их связей с внешней средой. </a:t>
            </a:r>
          </a:p>
          <a:p>
            <a:r>
              <a:rPr lang="en-US" sz="1200" dirty="0"/>
              <a:t>The historical method consists in identifying historical facts and on this basis in such a mental reconstruction of the historical process, in which the logic of its movement is revealed.</a:t>
            </a:r>
          </a:p>
          <a:p>
            <a:r>
              <a:rPr lang="en-US" sz="1200" dirty="0"/>
              <a:t>The ascent from abstract to concrete as a method of scientific cognition consists in the fact that the researcher first finds the main connection of the subject (phenomenon) being studied, then, tracing how it is modified in various conditions, opens new connections and thus displays in its entirety its essence.</a:t>
            </a:r>
          </a:p>
          <a:p>
            <a:r>
              <a:rPr lang="en-US" sz="1200" dirty="0"/>
              <a:t>The system method consists in studying the system (i.e., a certain set of material or ideal objects), the connections of its components and their connections to the external environment.</a:t>
            </a:r>
            <a:endParaRPr lang="ru-RU" sz="1200" dirty="0"/>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solidFill>
                  <a:schemeClr val="tx1"/>
                </a:solidFill>
              </a:rPr>
              <a:t>Методы теоретического уровня</a:t>
            </a:r>
            <a:br>
              <a:rPr lang="ru-RU" sz="4800" b="1" i="1" dirty="0">
                <a:solidFill>
                  <a:schemeClr val="tx1"/>
                </a:solidFill>
              </a:rPr>
            </a:br>
            <a:r>
              <a:rPr lang="en-US" sz="4800" b="1" i="1" dirty="0">
                <a:solidFill>
                  <a:schemeClr val="tx1"/>
                </a:solidFill>
              </a:rPr>
              <a:t>Theoretical-level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05816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t>Методы эмпирического уровня</a:t>
            </a:r>
            <a:br>
              <a:rPr lang="ru-RU" sz="4800" b="1" i="1" dirty="0"/>
            </a:br>
            <a:r>
              <a:rPr lang="en-US" sz="4800" b="1" i="1" dirty="0"/>
              <a:t>Empirical level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
        <p:nvSpPr>
          <p:cNvPr id="6" name="Надпись 2"/>
          <p:cNvSpPr txBox="1">
            <a:spLocks noChangeArrowheads="1"/>
          </p:cNvSpPr>
          <p:nvPr/>
        </p:nvSpPr>
        <p:spPr bwMode="auto">
          <a:xfrm>
            <a:off x="1008352" y="2396760"/>
            <a:ext cx="1734848" cy="1020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наблюдение</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Arial" panose="020B0604020202020204" pitchFamily="34" charset="0"/>
              </a:rPr>
              <a:t>observation</a:t>
            </a:r>
            <a:endParaRPr kumimoji="0" lang="ru-RU" altLang="ru-RU" b="1" i="0" u="none" strike="noStrike" cap="none" normalizeH="0" baseline="0" dirty="0">
              <a:ln>
                <a:noFill/>
              </a:ln>
              <a:solidFill>
                <a:schemeClr val="tx1"/>
              </a:solidFill>
              <a:effectLst/>
              <a:latin typeface="Arial" panose="020B0604020202020204" pitchFamily="34" charset="0"/>
            </a:endParaRPr>
          </a:p>
        </p:txBody>
      </p:sp>
      <p:sp>
        <p:nvSpPr>
          <p:cNvPr id="8" name="Надпись 2"/>
          <p:cNvSpPr txBox="1">
            <a:spLocks noChangeArrowheads="1"/>
          </p:cNvSpPr>
          <p:nvPr/>
        </p:nvSpPr>
        <p:spPr bwMode="auto">
          <a:xfrm>
            <a:off x="2266123" y="3619369"/>
            <a:ext cx="1459336" cy="115141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Описание</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Arial" panose="020B0604020202020204" pitchFamily="34" charset="0"/>
              </a:rPr>
              <a:t>description</a:t>
            </a:r>
            <a:endParaRPr kumimoji="0" lang="ru-RU" altLang="ru-RU" b="1" i="0" u="none" strike="noStrike" cap="none" normalizeH="0" baseline="0" dirty="0">
              <a:ln>
                <a:noFill/>
              </a:ln>
              <a:solidFill>
                <a:schemeClr val="tx1"/>
              </a:solidFill>
              <a:effectLst/>
              <a:latin typeface="Arial" panose="020B0604020202020204" pitchFamily="34" charset="0"/>
            </a:endParaRPr>
          </a:p>
        </p:txBody>
      </p:sp>
      <p:sp>
        <p:nvSpPr>
          <p:cNvPr id="9" name="Надпись 2"/>
          <p:cNvSpPr txBox="1">
            <a:spLocks noChangeArrowheads="1"/>
          </p:cNvSpPr>
          <p:nvPr/>
        </p:nvSpPr>
        <p:spPr bwMode="auto">
          <a:xfrm>
            <a:off x="3217790" y="2477987"/>
            <a:ext cx="1365235" cy="93917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Счет</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Arial" panose="020B0604020202020204" pitchFamily="34" charset="0"/>
              </a:rPr>
              <a:t>account</a:t>
            </a:r>
            <a:endParaRPr kumimoji="0" lang="ru-RU" altLang="ru-RU" b="1" i="0" u="none" strike="noStrike" cap="none" normalizeH="0" baseline="0" dirty="0">
              <a:ln>
                <a:noFill/>
              </a:ln>
              <a:solidFill>
                <a:schemeClr val="tx1"/>
              </a:solidFill>
              <a:effectLst/>
              <a:latin typeface="Arial" panose="020B0604020202020204" pitchFamily="34" charset="0"/>
            </a:endParaRPr>
          </a:p>
        </p:txBody>
      </p:sp>
      <p:sp>
        <p:nvSpPr>
          <p:cNvPr id="10" name="Надпись 2"/>
          <p:cNvSpPr txBox="1">
            <a:spLocks noChangeArrowheads="1"/>
          </p:cNvSpPr>
          <p:nvPr/>
        </p:nvSpPr>
        <p:spPr bwMode="auto">
          <a:xfrm>
            <a:off x="4522124" y="3291697"/>
            <a:ext cx="1691943" cy="10662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Измерение</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Arial" panose="020B0604020202020204" pitchFamily="34" charset="0"/>
              </a:rPr>
              <a:t>measurement</a:t>
            </a:r>
            <a:endParaRPr kumimoji="0" lang="ru-RU" altLang="ru-RU" b="1" i="0" u="none" strike="noStrike" cap="none" normalizeH="0" baseline="0" dirty="0">
              <a:ln>
                <a:noFill/>
              </a:ln>
              <a:solidFill>
                <a:schemeClr val="tx1"/>
              </a:solidFill>
              <a:effectLst/>
              <a:latin typeface="Arial" panose="020B0604020202020204" pitchFamily="34" charset="0"/>
            </a:endParaRPr>
          </a:p>
        </p:txBody>
      </p:sp>
      <p:sp>
        <p:nvSpPr>
          <p:cNvPr id="11" name="Надпись 2"/>
          <p:cNvSpPr txBox="1">
            <a:spLocks noChangeArrowheads="1"/>
          </p:cNvSpPr>
          <p:nvPr/>
        </p:nvSpPr>
        <p:spPr bwMode="auto">
          <a:xfrm>
            <a:off x="6176356" y="3099709"/>
            <a:ext cx="1365235" cy="125821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Сравнение</a:t>
            </a:r>
          </a:p>
          <a:p>
            <a:pPr marL="0" marR="0" lvl="0" indent="0" algn="ctr" defTabSz="914400" rtl="0" eaLnBrk="0" fontAlgn="base" latinLnBrk="0" hangingPunct="0">
              <a:lnSpc>
                <a:spcPct val="100000"/>
              </a:lnSpc>
              <a:spcBef>
                <a:spcPct val="0"/>
              </a:spcBef>
              <a:spcAft>
                <a:spcPts val="800"/>
              </a:spcAft>
              <a:buClrTx/>
              <a:buSzTx/>
              <a:buFontTx/>
              <a:buNone/>
              <a:tabLst/>
            </a:pPr>
            <a:r>
              <a:rPr lang="en-US" altLang="ru-RU" b="1" dirty="0">
                <a:latin typeface="Times New Roman" panose="02020603050405020304" pitchFamily="18" charset="0"/>
              </a:rPr>
              <a:t>comparison</a:t>
            </a:r>
            <a:endParaRPr lang="ru-RU" altLang="ru-RU" b="1" dirty="0">
              <a:latin typeface="Times New Roman" panose="02020603050405020304" pitchFamily="18" charset="0"/>
            </a:endParaRP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ru-RU" altLang="ru-RU" b="1" i="0" u="none" strike="noStrike" cap="none" normalizeH="0" baseline="0" dirty="0">
              <a:ln>
                <a:noFill/>
              </a:ln>
              <a:solidFill>
                <a:schemeClr val="tx1"/>
              </a:solidFill>
              <a:effectLst/>
              <a:latin typeface="Arial" panose="020B0604020202020204" pitchFamily="34" charset="0"/>
            </a:endParaRPr>
          </a:p>
        </p:txBody>
      </p:sp>
      <p:sp>
        <p:nvSpPr>
          <p:cNvPr id="12" name="Надпись 2"/>
          <p:cNvSpPr txBox="1">
            <a:spLocks noChangeArrowheads="1"/>
          </p:cNvSpPr>
          <p:nvPr/>
        </p:nvSpPr>
        <p:spPr bwMode="auto">
          <a:xfrm>
            <a:off x="7464830" y="2785501"/>
            <a:ext cx="1612668" cy="13038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Эксперимент</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Times New Roman" panose="02020603050405020304" pitchFamily="18" charset="0"/>
              </a:rPr>
              <a:t>experiment</a:t>
            </a:r>
            <a:endParaRPr kumimoji="0" lang="ru-RU" altLang="ru-RU" b="1" i="0" u="none" strike="noStrike" cap="none" normalizeH="0" baseline="0" dirty="0">
              <a:ln>
                <a:noFill/>
              </a:ln>
              <a:solidFill>
                <a:schemeClr val="tx1"/>
              </a:solidFill>
              <a:effectLst/>
              <a:latin typeface="Times New Roman" panose="02020603050405020304" pitchFamily="18" charset="0"/>
            </a:endParaRP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ru-RU" altLang="ru-RU" b="1" i="0" u="none" strike="noStrike" cap="none" normalizeH="0" baseline="0" dirty="0">
              <a:ln>
                <a:noFill/>
              </a:ln>
              <a:solidFill>
                <a:schemeClr val="tx1"/>
              </a:solidFill>
              <a:effectLst/>
              <a:latin typeface="Arial" panose="020B0604020202020204" pitchFamily="34" charset="0"/>
            </a:endParaRPr>
          </a:p>
        </p:txBody>
      </p:sp>
      <p:sp>
        <p:nvSpPr>
          <p:cNvPr id="13" name="Надпись 2"/>
          <p:cNvSpPr txBox="1">
            <a:spLocks noChangeArrowheads="1"/>
          </p:cNvSpPr>
          <p:nvPr/>
        </p:nvSpPr>
        <p:spPr bwMode="auto">
          <a:xfrm>
            <a:off x="8977745" y="2413116"/>
            <a:ext cx="1918853" cy="145651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ru-RU" altLang="ru-RU" b="1" i="0" u="none" strike="noStrike" cap="none" normalizeH="0" baseline="0" dirty="0">
                <a:ln>
                  <a:noFill/>
                </a:ln>
                <a:solidFill>
                  <a:schemeClr val="tx1"/>
                </a:solidFill>
                <a:effectLst/>
                <a:latin typeface="Times New Roman" panose="02020603050405020304" pitchFamily="18" charset="0"/>
              </a:rPr>
              <a:t>Моделирование</a:t>
            </a:r>
          </a:p>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ru-RU" b="1" i="0" u="none" strike="noStrike" cap="none" normalizeH="0" baseline="0" dirty="0">
                <a:ln>
                  <a:noFill/>
                </a:ln>
                <a:solidFill>
                  <a:schemeClr val="tx1"/>
                </a:solidFill>
                <a:effectLst/>
                <a:latin typeface="Arial" panose="020B0604020202020204" pitchFamily="34" charset="0"/>
              </a:rPr>
              <a:t>modeling</a:t>
            </a:r>
            <a:endParaRPr kumimoji="0" lang="ru-RU" altLang="ru-RU"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0505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ru-RU" i="1" dirty="0"/>
              <a:t>Наблюдение </a:t>
            </a:r>
            <a:r>
              <a:rPr lang="ru-RU" dirty="0"/>
              <a:t>– это способ познания, основанный на непосредственном восприятии свойств предметов и явлений при помощи органов чувств. </a:t>
            </a:r>
          </a:p>
          <a:p>
            <a:r>
              <a:rPr lang="ru-RU" i="1" dirty="0"/>
              <a:t>Описание </a:t>
            </a:r>
            <a:r>
              <a:rPr lang="ru-RU" dirty="0"/>
              <a:t>– это фиксация признаков исследуемого объекта, которые устанавливаются, например, путем наблюдения или измерения. </a:t>
            </a:r>
          </a:p>
          <a:p>
            <a:r>
              <a:rPr lang="ru-RU" i="1" dirty="0"/>
              <a:t>Счет </a:t>
            </a:r>
            <a:r>
              <a:rPr lang="ru-RU" dirty="0"/>
              <a:t>– это определение количественных соотношений объектов исследования или параметров, характеризующих их свойства. </a:t>
            </a:r>
          </a:p>
          <a:p>
            <a:r>
              <a:rPr lang="ru-RU" i="1" dirty="0"/>
              <a:t>Измерение </a:t>
            </a:r>
            <a:r>
              <a:rPr lang="ru-RU" dirty="0"/>
              <a:t>– это определение численного значения некоторой величины путем сравнения её с эталоном. </a:t>
            </a:r>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t>Методы эмпирического уровня</a:t>
            </a:r>
            <a:br>
              <a:rPr lang="ru-RU" sz="4800" b="1" i="1" dirty="0"/>
            </a:br>
            <a:r>
              <a:rPr lang="en-US" sz="4800" b="1" i="1" dirty="0">
                <a:solidFill>
                  <a:schemeClr val="tx1"/>
                </a:solidFill>
              </a:rPr>
              <a:t>Theoretical-level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6511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B786E4C-8622-4FEB-B11E-7060DEBE105B}"/>
              </a:ext>
            </a:extLst>
          </p:cNvPr>
          <p:cNvSpPr>
            <a:spLocks noGrp="1"/>
          </p:cNvSpPr>
          <p:nvPr>
            <p:ph idx="1"/>
          </p:nvPr>
        </p:nvSpPr>
        <p:spPr>
          <a:xfrm>
            <a:off x="1295401" y="1205948"/>
            <a:ext cx="9601196" cy="4669920"/>
          </a:xfrm>
        </p:spPr>
        <p:txBody>
          <a:bodyPr/>
          <a:lstStyle/>
          <a:p>
            <a:r>
              <a:rPr lang="en-US" dirty="0"/>
              <a:t>Observation is a way of cognition based on the direct perception of the properties of objects and phenomena using the sensory organs.</a:t>
            </a:r>
          </a:p>
          <a:p>
            <a:r>
              <a:rPr lang="en-US" dirty="0"/>
              <a:t>A description is a fixation of features of an object under investigation that are established, for example, by observation or measurement.</a:t>
            </a:r>
          </a:p>
          <a:p>
            <a:r>
              <a:rPr lang="en-US" dirty="0"/>
              <a:t>Counting is the determination of quantitative ratios of objects of study or parameters characterizing their properties.</a:t>
            </a:r>
          </a:p>
          <a:p>
            <a:r>
              <a:rPr lang="en-US" dirty="0"/>
              <a:t>Measurement is the determination of a numerical value of a certain value by comparing it with a standard.</a:t>
            </a:r>
            <a:endParaRPr lang="ru-RU" dirty="0"/>
          </a:p>
        </p:txBody>
      </p:sp>
    </p:spTree>
    <p:extLst>
      <p:ext uri="{BB962C8B-B14F-4D97-AF65-F5344CB8AC3E}">
        <p14:creationId xmlns:p14="http://schemas.microsoft.com/office/powerpoint/2010/main" val="1814886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i="1" dirty="0"/>
              <a:t>Сравнение </a:t>
            </a:r>
            <a:r>
              <a:rPr lang="ru-RU" dirty="0"/>
              <a:t>– это сопоставление признаков, присущих двум или нескольким объектам, установление различия между ними или нахождение в них общего.</a:t>
            </a:r>
          </a:p>
          <a:p>
            <a:r>
              <a:rPr lang="ru-RU" i="1" dirty="0"/>
              <a:t>Эксперимент </a:t>
            </a:r>
            <a:r>
              <a:rPr lang="ru-RU" dirty="0"/>
              <a:t>– это искусственное воспроизведение явления, процесса в заданных условиях, в ходе которого проверяется выдвигаемая гипотеза.</a:t>
            </a:r>
          </a:p>
          <a:p>
            <a:r>
              <a:rPr lang="ru-RU" i="1" dirty="0"/>
              <a:t>Моделирование </a:t>
            </a:r>
            <a:r>
              <a:rPr lang="ru-RU" dirty="0"/>
              <a:t>– это получение знаний об объекте исследования с помощью его заменителей – аналога, модели. </a:t>
            </a:r>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t>Методы эмпирического уровня</a:t>
            </a:r>
            <a:br>
              <a:rPr lang="ru-RU" sz="4800" b="1" i="1" dirty="0"/>
            </a:br>
            <a:r>
              <a:rPr lang="en-US" sz="4800" b="1" i="1" dirty="0">
                <a:solidFill>
                  <a:schemeClr val="tx1"/>
                </a:solidFill>
              </a:rPr>
              <a:t>Theoretical-level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18076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sz="2800" b="1" i="1" dirty="0">
                <a:solidFill>
                  <a:schemeClr val="tx1"/>
                </a:solidFill>
              </a:rPr>
              <a:t>Регистрация </a:t>
            </a:r>
            <a:r>
              <a:rPr lang="en-US" sz="3200" b="1" i="1" dirty="0">
                <a:solidFill>
                  <a:schemeClr val="tx1"/>
                </a:solidFill>
              </a:rPr>
              <a:t>registration</a:t>
            </a:r>
            <a:endParaRPr lang="ru-RU" sz="3200" b="1" i="1" dirty="0">
              <a:solidFill>
                <a:schemeClr val="tx1"/>
              </a:solidFill>
            </a:endParaRPr>
          </a:p>
          <a:p>
            <a:pPr lvl="4"/>
            <a:r>
              <a:rPr lang="ru-RU" sz="2800" b="1" i="1" dirty="0">
                <a:solidFill>
                  <a:schemeClr val="tx1"/>
                </a:solidFill>
              </a:rPr>
              <a:t>Ранжирование  </a:t>
            </a:r>
            <a:r>
              <a:rPr lang="en-US" sz="4000" b="1" i="1" dirty="0">
                <a:solidFill>
                  <a:schemeClr val="tx1"/>
                </a:solidFill>
              </a:rPr>
              <a:t>ranging</a:t>
            </a:r>
            <a:endParaRPr lang="ru-RU" sz="4000" b="1" i="1" dirty="0">
              <a:solidFill>
                <a:schemeClr val="tx1"/>
              </a:solidFill>
            </a:endParaRPr>
          </a:p>
          <a:p>
            <a:pPr lvl="8"/>
            <a:r>
              <a:rPr lang="ru-RU" sz="2800" b="1" i="1" dirty="0">
                <a:solidFill>
                  <a:schemeClr val="tx1"/>
                </a:solidFill>
              </a:rPr>
              <a:t>Шкалирование</a:t>
            </a:r>
            <a:r>
              <a:rPr lang="ru-RU" sz="2800" b="1" dirty="0">
                <a:solidFill>
                  <a:schemeClr val="tx1"/>
                </a:solidFill>
              </a:rPr>
              <a:t> </a:t>
            </a:r>
            <a:r>
              <a:rPr lang="en-US" sz="3200" b="1" dirty="0">
                <a:solidFill>
                  <a:schemeClr val="tx1"/>
                </a:solidFill>
              </a:rPr>
              <a:t>scaling</a:t>
            </a:r>
            <a:endParaRPr lang="ru-RU" sz="3200" b="1" dirty="0">
              <a:solidFill>
                <a:schemeClr val="tx1"/>
              </a:solidFill>
            </a:endParaRPr>
          </a:p>
          <a:p>
            <a:endParaRPr lang="ru-RU" dirty="0"/>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solidFill>
                  <a:schemeClr val="tx1"/>
                </a:solidFill>
              </a:rPr>
              <a:t>Математические методы </a:t>
            </a:r>
            <a:br>
              <a:rPr lang="ru-RU" sz="4800" b="1" i="1" dirty="0">
                <a:solidFill>
                  <a:schemeClr val="tx1"/>
                </a:solidFill>
              </a:rPr>
            </a:br>
            <a:r>
              <a:rPr lang="en-US" sz="4800" b="1" i="1" dirty="0">
                <a:solidFill>
                  <a:schemeClr val="tx1"/>
                </a:solidFill>
              </a:rPr>
              <a:t>mathematical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51524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048C26D-8E60-4EA3-A16D-7792A03106A3}"/>
              </a:ext>
            </a:extLst>
          </p:cNvPr>
          <p:cNvSpPr>
            <a:spLocks noGrp="1"/>
          </p:cNvSpPr>
          <p:nvPr>
            <p:ph idx="1"/>
          </p:nvPr>
        </p:nvSpPr>
        <p:spPr>
          <a:xfrm>
            <a:off x="1295401" y="1272209"/>
            <a:ext cx="9601196" cy="4603659"/>
          </a:xfrm>
        </p:spPr>
        <p:txBody>
          <a:bodyPr/>
          <a:lstStyle/>
          <a:p>
            <a:r>
              <a:rPr lang="en-US" dirty="0"/>
              <a:t>A comparison is a comparison of features inherent in two or more objects, establishing a difference between them or finding a common one in them.</a:t>
            </a:r>
          </a:p>
          <a:p>
            <a:r>
              <a:rPr lang="en-US" dirty="0"/>
              <a:t>An experiment is an artificial reproduction of a phenomenon, a process under given conditions, during which the hypothesis is tested.</a:t>
            </a:r>
          </a:p>
          <a:p>
            <a:r>
              <a:rPr lang="en-US" dirty="0"/>
              <a:t>Modeling is the acquisition of knowledge about the object of study using its substitutes - analogue, model.</a:t>
            </a:r>
            <a:endParaRPr lang="ru-RU" dirty="0"/>
          </a:p>
        </p:txBody>
      </p:sp>
    </p:spTree>
    <p:extLst>
      <p:ext uri="{BB962C8B-B14F-4D97-AF65-F5344CB8AC3E}">
        <p14:creationId xmlns:p14="http://schemas.microsoft.com/office/powerpoint/2010/main" val="1565556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4524" y="2556932"/>
            <a:ext cx="10390909" cy="3318936"/>
          </a:xfrm>
        </p:spPr>
        <p:txBody>
          <a:bodyPr>
            <a:normAutofit fontScale="92500" lnSpcReduction="10000"/>
          </a:bodyPr>
          <a:lstStyle/>
          <a:p>
            <a:r>
              <a:rPr lang="ru-RU" i="1" dirty="0">
                <a:solidFill>
                  <a:schemeClr val="tx1"/>
                </a:solidFill>
              </a:rPr>
              <a:t>Регистрация</a:t>
            </a:r>
            <a:r>
              <a:rPr lang="ru-RU" dirty="0"/>
              <a:t> – метод выявления наличия определенного качества у каждого члена группы и общего подсчета количества тех, у кого данное качество имеется или отсутствует (например, количество активно работающих на занятии и пассивных) </a:t>
            </a:r>
          </a:p>
          <a:p>
            <a:r>
              <a:rPr lang="ru-RU" i="1" dirty="0">
                <a:solidFill>
                  <a:schemeClr val="tx1"/>
                </a:solidFill>
              </a:rPr>
              <a:t>Ранжирование</a:t>
            </a:r>
            <a:r>
              <a:rPr lang="ru-RU" dirty="0"/>
              <a:t> – расположение собранных данных в определенной последовательности (убывания или нарастания зафиксированных показателей), определение места в этом ряду изучаемых объектов (например, составление списка учеников в зависимости от числа пропущенных занятий и т. п.)</a:t>
            </a:r>
          </a:p>
          <a:p>
            <a:r>
              <a:rPr lang="ru-RU" i="1" dirty="0" err="1">
                <a:solidFill>
                  <a:schemeClr val="tx1"/>
                </a:solidFill>
              </a:rPr>
              <a:t>Шкалирование</a:t>
            </a:r>
            <a:r>
              <a:rPr lang="ru-RU" b="1" dirty="0">
                <a:solidFill>
                  <a:schemeClr val="tx1"/>
                </a:solidFill>
              </a:rPr>
              <a:t> </a:t>
            </a:r>
            <a:r>
              <a:rPr lang="ru-RU" dirty="0"/>
              <a:t>– присвоение баллов или других цифровых показателей исследуемым характеристикам</a:t>
            </a:r>
          </a:p>
        </p:txBody>
      </p:sp>
      <p:sp>
        <p:nvSpPr>
          <p:cNvPr id="4" name="Надпись 2"/>
          <p:cNvSpPr txBox="1">
            <a:spLocks noGrp="1" noChangeArrowheads="1"/>
          </p:cNvSpPr>
          <p:nvPr>
            <p:ph type="title"/>
          </p:nvPr>
        </p:nvSpPr>
        <p:spPr bwMode="auto">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solidFill>
                  <a:schemeClr val="tx1"/>
                </a:solidFill>
              </a:rPr>
              <a:t>Математические методы </a:t>
            </a:r>
            <a:br>
              <a:rPr lang="ru-RU" sz="4800" b="1" i="1" dirty="0">
                <a:solidFill>
                  <a:schemeClr val="tx1"/>
                </a:solidFill>
              </a:rPr>
            </a:br>
            <a:r>
              <a:rPr lang="en-US" sz="4800" b="1" i="1" dirty="0">
                <a:solidFill>
                  <a:schemeClr val="tx1"/>
                </a:solidFill>
              </a:rPr>
              <a:t>Mathematical methods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86820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E0C139B-5773-484F-92D9-95DE516808ED}"/>
              </a:ext>
            </a:extLst>
          </p:cNvPr>
          <p:cNvSpPr>
            <a:spLocks noGrp="1"/>
          </p:cNvSpPr>
          <p:nvPr>
            <p:ph idx="1"/>
          </p:nvPr>
        </p:nvSpPr>
        <p:spPr>
          <a:xfrm>
            <a:off x="1404729" y="1232452"/>
            <a:ext cx="9491867" cy="4643416"/>
          </a:xfrm>
        </p:spPr>
        <p:txBody>
          <a:bodyPr/>
          <a:lstStyle/>
          <a:p>
            <a:endParaRPr lang="ru-RU" dirty="0"/>
          </a:p>
        </p:txBody>
      </p:sp>
      <p:sp>
        <p:nvSpPr>
          <p:cNvPr id="5" name="TextBox 4">
            <a:extLst>
              <a:ext uri="{FF2B5EF4-FFF2-40B4-BE49-F238E27FC236}">
                <a16:creationId xmlns:a16="http://schemas.microsoft.com/office/drawing/2014/main" id="{328BB128-E0B7-4A9D-BC25-801428ECEB71}"/>
              </a:ext>
            </a:extLst>
          </p:cNvPr>
          <p:cNvSpPr txBox="1"/>
          <p:nvPr/>
        </p:nvSpPr>
        <p:spPr>
          <a:xfrm>
            <a:off x="2067339" y="1974574"/>
            <a:ext cx="7093226" cy="2888900"/>
          </a:xfrm>
          <a:prstGeom prst="rect">
            <a:avLst/>
          </a:prstGeom>
          <a:noFill/>
        </p:spPr>
        <p:txBody>
          <a:bodyPr wrap="square">
            <a:spAutoFit/>
          </a:bodyPr>
          <a:lstStyle/>
          <a:p>
            <a:r>
              <a:rPr lang="ru-RU" dirty="0" err="1"/>
              <a:t>Registration</a:t>
            </a:r>
            <a:r>
              <a:rPr lang="ru-RU" dirty="0"/>
              <a:t> - a </a:t>
            </a:r>
            <a:r>
              <a:rPr lang="ru-RU" dirty="0" err="1"/>
              <a:t>method</a:t>
            </a:r>
            <a:r>
              <a:rPr lang="ru-RU" dirty="0"/>
              <a:t> </a:t>
            </a:r>
            <a:r>
              <a:rPr lang="ru-RU" dirty="0" err="1"/>
              <a:t>of</a:t>
            </a:r>
            <a:r>
              <a:rPr lang="ru-RU" dirty="0"/>
              <a:t> </a:t>
            </a:r>
            <a:r>
              <a:rPr lang="ru-RU" dirty="0" err="1"/>
              <a:t>identifying</a:t>
            </a:r>
            <a:r>
              <a:rPr lang="ru-RU" dirty="0"/>
              <a:t> </a:t>
            </a:r>
            <a:r>
              <a:rPr lang="ru-RU" dirty="0" err="1"/>
              <a:t>the</a:t>
            </a:r>
            <a:r>
              <a:rPr lang="ru-RU" dirty="0"/>
              <a:t> </a:t>
            </a:r>
            <a:r>
              <a:rPr lang="ru-RU" dirty="0" err="1"/>
              <a:t>presence</a:t>
            </a:r>
            <a:r>
              <a:rPr lang="ru-RU" dirty="0"/>
              <a:t> </a:t>
            </a:r>
            <a:r>
              <a:rPr lang="ru-RU" dirty="0" err="1"/>
              <a:t>of</a:t>
            </a:r>
            <a:r>
              <a:rPr lang="ru-RU" dirty="0"/>
              <a:t> a </a:t>
            </a:r>
            <a:r>
              <a:rPr lang="ru-RU" dirty="0" err="1"/>
              <a:t>certain</a:t>
            </a:r>
            <a:r>
              <a:rPr lang="ru-RU" dirty="0"/>
              <a:t> </a:t>
            </a:r>
            <a:r>
              <a:rPr lang="ru-RU" dirty="0" err="1"/>
              <a:t>quality</a:t>
            </a:r>
            <a:r>
              <a:rPr lang="ru-RU" dirty="0"/>
              <a:t> </a:t>
            </a:r>
            <a:r>
              <a:rPr lang="ru-RU" dirty="0" err="1"/>
              <a:t>in</a:t>
            </a:r>
            <a:r>
              <a:rPr lang="ru-RU" dirty="0"/>
              <a:t> </a:t>
            </a:r>
            <a:r>
              <a:rPr lang="ru-RU" dirty="0" err="1"/>
              <a:t>each</a:t>
            </a:r>
            <a:r>
              <a:rPr lang="ru-RU" dirty="0"/>
              <a:t> </a:t>
            </a:r>
            <a:r>
              <a:rPr lang="ru-RU" dirty="0" err="1"/>
              <a:t>group</a:t>
            </a:r>
            <a:r>
              <a:rPr lang="ru-RU" dirty="0"/>
              <a:t> </a:t>
            </a:r>
            <a:r>
              <a:rPr lang="ru-RU" dirty="0" err="1"/>
              <a:t>member</a:t>
            </a:r>
            <a:r>
              <a:rPr lang="ru-RU" dirty="0"/>
              <a:t> </a:t>
            </a:r>
            <a:r>
              <a:rPr lang="ru-RU" dirty="0" err="1"/>
              <a:t>and</a:t>
            </a:r>
            <a:r>
              <a:rPr lang="ru-RU" dirty="0"/>
              <a:t> </a:t>
            </a:r>
            <a:r>
              <a:rPr lang="ru-RU" dirty="0" err="1"/>
              <a:t>the</a:t>
            </a:r>
            <a:r>
              <a:rPr lang="ru-RU" dirty="0"/>
              <a:t> </a:t>
            </a:r>
            <a:r>
              <a:rPr lang="ru-RU" dirty="0" err="1"/>
              <a:t>total</a:t>
            </a:r>
            <a:r>
              <a:rPr lang="ru-RU" dirty="0"/>
              <a:t> </a:t>
            </a:r>
            <a:r>
              <a:rPr lang="ru-RU" dirty="0" err="1"/>
              <a:t>count</a:t>
            </a:r>
            <a:r>
              <a:rPr lang="ru-RU" dirty="0"/>
              <a:t> </a:t>
            </a:r>
            <a:r>
              <a:rPr lang="ru-RU" dirty="0" err="1"/>
              <a:t>of</a:t>
            </a:r>
            <a:r>
              <a:rPr lang="ru-RU" dirty="0"/>
              <a:t> </a:t>
            </a:r>
            <a:r>
              <a:rPr lang="ru-RU" dirty="0" err="1"/>
              <a:t>the</a:t>
            </a:r>
            <a:r>
              <a:rPr lang="ru-RU" dirty="0"/>
              <a:t> </a:t>
            </a:r>
            <a:r>
              <a:rPr lang="ru-RU" dirty="0" err="1"/>
              <a:t>number</a:t>
            </a:r>
            <a:r>
              <a:rPr lang="ru-RU" dirty="0"/>
              <a:t> </a:t>
            </a:r>
            <a:r>
              <a:rPr lang="ru-RU" dirty="0" err="1"/>
              <a:t>of</a:t>
            </a:r>
            <a:r>
              <a:rPr lang="ru-RU" dirty="0"/>
              <a:t> </a:t>
            </a:r>
            <a:r>
              <a:rPr lang="ru-RU" dirty="0" err="1"/>
              <a:t>those</a:t>
            </a:r>
            <a:r>
              <a:rPr lang="ru-RU" dirty="0"/>
              <a:t> </a:t>
            </a:r>
            <a:r>
              <a:rPr lang="ru-RU" dirty="0" err="1"/>
              <a:t>who</a:t>
            </a:r>
            <a:r>
              <a:rPr lang="ru-RU" dirty="0"/>
              <a:t> </a:t>
            </a:r>
            <a:r>
              <a:rPr lang="ru-RU" dirty="0" err="1"/>
              <a:t>have</a:t>
            </a:r>
            <a:r>
              <a:rPr lang="ru-RU" dirty="0"/>
              <a:t> </a:t>
            </a:r>
            <a:r>
              <a:rPr lang="ru-RU" dirty="0" err="1"/>
              <a:t>or</a:t>
            </a:r>
            <a:r>
              <a:rPr lang="ru-RU" dirty="0"/>
              <a:t> </a:t>
            </a:r>
            <a:r>
              <a:rPr lang="ru-RU" dirty="0" err="1"/>
              <a:t>do</a:t>
            </a:r>
            <a:r>
              <a:rPr lang="ru-RU" dirty="0"/>
              <a:t> </a:t>
            </a:r>
            <a:r>
              <a:rPr lang="ru-RU" dirty="0" err="1"/>
              <a:t>not</a:t>
            </a:r>
            <a:r>
              <a:rPr lang="ru-RU" dirty="0"/>
              <a:t> </a:t>
            </a:r>
            <a:r>
              <a:rPr lang="ru-RU" dirty="0" err="1"/>
              <a:t>have</a:t>
            </a:r>
            <a:r>
              <a:rPr lang="ru-RU" dirty="0"/>
              <a:t> </a:t>
            </a:r>
            <a:r>
              <a:rPr lang="ru-RU" dirty="0" err="1"/>
              <a:t>this</a:t>
            </a:r>
            <a:r>
              <a:rPr lang="ru-RU" dirty="0"/>
              <a:t> </a:t>
            </a:r>
            <a:r>
              <a:rPr lang="ru-RU" dirty="0" err="1"/>
              <a:t>quality</a:t>
            </a:r>
            <a:r>
              <a:rPr lang="ru-RU" dirty="0"/>
              <a:t> (</a:t>
            </a:r>
            <a:r>
              <a:rPr lang="ru-RU" dirty="0" err="1"/>
              <a:t>for</a:t>
            </a:r>
            <a:r>
              <a:rPr lang="ru-RU" dirty="0"/>
              <a:t> </a:t>
            </a:r>
            <a:r>
              <a:rPr lang="ru-RU" dirty="0" err="1"/>
              <a:t>example</a:t>
            </a:r>
            <a:r>
              <a:rPr lang="ru-RU" dirty="0"/>
              <a:t>, </a:t>
            </a:r>
            <a:r>
              <a:rPr lang="ru-RU" dirty="0" err="1"/>
              <a:t>the</a:t>
            </a:r>
            <a:r>
              <a:rPr lang="ru-RU" dirty="0"/>
              <a:t> </a:t>
            </a:r>
            <a:r>
              <a:rPr lang="ru-RU" dirty="0" err="1"/>
              <a:t>number</a:t>
            </a:r>
            <a:r>
              <a:rPr lang="ru-RU" dirty="0"/>
              <a:t> </a:t>
            </a:r>
            <a:r>
              <a:rPr lang="ru-RU" dirty="0" err="1"/>
              <a:t>of</a:t>
            </a:r>
            <a:r>
              <a:rPr lang="ru-RU" dirty="0"/>
              <a:t> </a:t>
            </a:r>
            <a:r>
              <a:rPr lang="ru-RU" dirty="0" err="1"/>
              <a:t>actively</a:t>
            </a:r>
            <a:r>
              <a:rPr lang="ru-RU" dirty="0"/>
              <a:t> </a:t>
            </a:r>
            <a:r>
              <a:rPr lang="ru-RU" dirty="0" err="1"/>
              <a:t>working</a:t>
            </a:r>
            <a:r>
              <a:rPr lang="ru-RU" dirty="0"/>
              <a:t> </a:t>
            </a:r>
            <a:r>
              <a:rPr lang="ru-RU" dirty="0" err="1"/>
              <a:t>in</a:t>
            </a:r>
            <a:r>
              <a:rPr lang="ru-RU" dirty="0"/>
              <a:t> </a:t>
            </a:r>
            <a:r>
              <a:rPr lang="ru-RU" dirty="0" err="1"/>
              <a:t>the</a:t>
            </a:r>
            <a:r>
              <a:rPr lang="ru-RU" dirty="0"/>
              <a:t> </a:t>
            </a:r>
            <a:r>
              <a:rPr lang="ru-RU" dirty="0" err="1"/>
              <a:t>occupation</a:t>
            </a:r>
            <a:r>
              <a:rPr lang="ru-RU" dirty="0"/>
              <a:t> </a:t>
            </a:r>
            <a:r>
              <a:rPr lang="ru-RU" dirty="0" err="1"/>
              <a:t>and</a:t>
            </a:r>
            <a:r>
              <a:rPr lang="ru-RU" dirty="0"/>
              <a:t> </a:t>
            </a:r>
            <a:r>
              <a:rPr lang="ru-RU" dirty="0" err="1"/>
              <a:t>passive</a:t>
            </a:r>
            <a:r>
              <a:rPr lang="ru-RU" dirty="0"/>
              <a:t>)</a:t>
            </a:r>
          </a:p>
          <a:p>
            <a:r>
              <a:rPr lang="ru-RU" dirty="0" err="1"/>
              <a:t>Ranking</a:t>
            </a:r>
            <a:r>
              <a:rPr lang="ru-RU" dirty="0"/>
              <a:t> - </a:t>
            </a:r>
            <a:r>
              <a:rPr lang="ru-RU" dirty="0" err="1"/>
              <a:t>the</a:t>
            </a:r>
            <a:r>
              <a:rPr lang="ru-RU" dirty="0"/>
              <a:t> </a:t>
            </a:r>
            <a:r>
              <a:rPr lang="ru-RU" dirty="0" err="1"/>
              <a:t>location</a:t>
            </a:r>
            <a:r>
              <a:rPr lang="ru-RU" dirty="0"/>
              <a:t> </a:t>
            </a:r>
            <a:r>
              <a:rPr lang="ru-RU" dirty="0" err="1"/>
              <a:t>of</a:t>
            </a:r>
            <a:r>
              <a:rPr lang="ru-RU" dirty="0"/>
              <a:t> </a:t>
            </a:r>
            <a:r>
              <a:rPr lang="ru-RU" dirty="0" err="1"/>
              <a:t>the</a:t>
            </a:r>
            <a:r>
              <a:rPr lang="ru-RU" dirty="0"/>
              <a:t> </a:t>
            </a:r>
            <a:r>
              <a:rPr lang="ru-RU" dirty="0" err="1"/>
              <a:t>collected</a:t>
            </a:r>
            <a:r>
              <a:rPr lang="ru-RU" dirty="0"/>
              <a:t> </a:t>
            </a:r>
            <a:r>
              <a:rPr lang="ru-RU" dirty="0" err="1"/>
              <a:t>data</a:t>
            </a:r>
            <a:r>
              <a:rPr lang="ru-RU" dirty="0"/>
              <a:t> </a:t>
            </a:r>
            <a:r>
              <a:rPr lang="ru-RU" dirty="0" err="1"/>
              <a:t>in</a:t>
            </a:r>
            <a:r>
              <a:rPr lang="ru-RU" dirty="0"/>
              <a:t> a </a:t>
            </a:r>
            <a:r>
              <a:rPr lang="ru-RU" dirty="0" err="1"/>
              <a:t>certain</a:t>
            </a:r>
            <a:r>
              <a:rPr lang="ru-RU" dirty="0"/>
              <a:t> </a:t>
            </a:r>
            <a:r>
              <a:rPr lang="ru-RU" dirty="0" err="1"/>
              <a:t>sequence</a:t>
            </a:r>
            <a:r>
              <a:rPr lang="ru-RU" dirty="0"/>
              <a:t> (</a:t>
            </a:r>
            <a:r>
              <a:rPr lang="ru-RU" dirty="0" err="1"/>
              <a:t>decreasing</a:t>
            </a:r>
            <a:r>
              <a:rPr lang="ru-RU" dirty="0"/>
              <a:t> </a:t>
            </a:r>
            <a:r>
              <a:rPr lang="ru-RU" dirty="0" err="1"/>
              <a:t>or</a:t>
            </a:r>
            <a:r>
              <a:rPr lang="ru-RU" dirty="0"/>
              <a:t> </a:t>
            </a:r>
            <a:r>
              <a:rPr lang="ru-RU" dirty="0" err="1"/>
              <a:t>increasing</a:t>
            </a:r>
            <a:r>
              <a:rPr lang="ru-RU" dirty="0"/>
              <a:t> </a:t>
            </a:r>
            <a:r>
              <a:rPr lang="ru-RU" dirty="0" err="1"/>
              <a:t>fixed</a:t>
            </a:r>
            <a:r>
              <a:rPr lang="ru-RU" dirty="0"/>
              <a:t> </a:t>
            </a:r>
            <a:r>
              <a:rPr lang="ru-RU" dirty="0" err="1"/>
              <a:t>indicators</a:t>
            </a:r>
            <a:r>
              <a:rPr lang="ru-RU" dirty="0"/>
              <a:t>), </a:t>
            </a:r>
            <a:r>
              <a:rPr lang="ru-RU" dirty="0" err="1"/>
              <a:t>determining</a:t>
            </a:r>
            <a:r>
              <a:rPr lang="ru-RU" dirty="0"/>
              <a:t> </a:t>
            </a:r>
            <a:r>
              <a:rPr lang="ru-RU" dirty="0" err="1"/>
              <a:t>the</a:t>
            </a:r>
            <a:r>
              <a:rPr lang="ru-RU" dirty="0"/>
              <a:t> </a:t>
            </a:r>
            <a:r>
              <a:rPr lang="ru-RU" dirty="0" err="1"/>
              <a:t>place</a:t>
            </a:r>
            <a:r>
              <a:rPr lang="ru-RU" dirty="0"/>
              <a:t> </a:t>
            </a:r>
            <a:r>
              <a:rPr lang="ru-RU" dirty="0" err="1"/>
              <a:t>in</a:t>
            </a:r>
            <a:r>
              <a:rPr lang="ru-RU" dirty="0"/>
              <a:t> </a:t>
            </a:r>
            <a:r>
              <a:rPr lang="ru-RU" dirty="0" err="1"/>
              <a:t>this</a:t>
            </a:r>
            <a:r>
              <a:rPr lang="ru-RU" dirty="0"/>
              <a:t> </a:t>
            </a:r>
            <a:r>
              <a:rPr lang="ru-RU" dirty="0" err="1"/>
              <a:t>series</a:t>
            </a:r>
            <a:r>
              <a:rPr lang="ru-RU" dirty="0"/>
              <a:t> </a:t>
            </a:r>
            <a:r>
              <a:rPr lang="ru-RU" dirty="0" err="1"/>
              <a:t>of</a:t>
            </a:r>
            <a:r>
              <a:rPr lang="ru-RU" dirty="0"/>
              <a:t> </a:t>
            </a:r>
            <a:r>
              <a:rPr lang="ru-RU" dirty="0" err="1"/>
              <a:t>objects</a:t>
            </a:r>
            <a:r>
              <a:rPr lang="ru-RU" dirty="0"/>
              <a:t> </a:t>
            </a:r>
            <a:r>
              <a:rPr lang="ru-RU" dirty="0" err="1"/>
              <a:t>studied</a:t>
            </a:r>
            <a:r>
              <a:rPr lang="ru-RU" dirty="0"/>
              <a:t> (</a:t>
            </a:r>
            <a:r>
              <a:rPr lang="ru-RU" dirty="0" err="1"/>
              <a:t>for</a:t>
            </a:r>
            <a:r>
              <a:rPr lang="ru-RU" dirty="0"/>
              <a:t> </a:t>
            </a:r>
            <a:r>
              <a:rPr lang="ru-RU" dirty="0" err="1"/>
              <a:t>example</a:t>
            </a:r>
            <a:r>
              <a:rPr lang="ru-RU" dirty="0"/>
              <a:t>, </a:t>
            </a:r>
            <a:r>
              <a:rPr lang="ru-RU" dirty="0" err="1"/>
              <a:t>compiling</a:t>
            </a:r>
            <a:r>
              <a:rPr lang="ru-RU" dirty="0"/>
              <a:t> a </a:t>
            </a:r>
            <a:r>
              <a:rPr lang="ru-RU" dirty="0" err="1"/>
              <a:t>list</a:t>
            </a:r>
            <a:r>
              <a:rPr lang="ru-RU" dirty="0"/>
              <a:t> </a:t>
            </a:r>
            <a:r>
              <a:rPr lang="ru-RU" dirty="0" err="1"/>
              <a:t>of</a:t>
            </a:r>
            <a:r>
              <a:rPr lang="ru-RU" dirty="0"/>
              <a:t> </a:t>
            </a:r>
            <a:r>
              <a:rPr lang="ru-RU" dirty="0" err="1"/>
              <a:t>students</a:t>
            </a:r>
            <a:r>
              <a:rPr lang="ru-RU" dirty="0"/>
              <a:t> </a:t>
            </a:r>
            <a:r>
              <a:rPr lang="ru-RU" dirty="0" err="1"/>
              <a:t>depending</a:t>
            </a:r>
            <a:r>
              <a:rPr lang="ru-RU" dirty="0"/>
              <a:t> </a:t>
            </a:r>
            <a:r>
              <a:rPr lang="ru-RU" dirty="0" err="1"/>
              <a:t>on</a:t>
            </a:r>
            <a:r>
              <a:rPr lang="ru-RU" dirty="0"/>
              <a:t> </a:t>
            </a:r>
            <a:r>
              <a:rPr lang="ru-RU" dirty="0" err="1"/>
              <a:t>the</a:t>
            </a:r>
            <a:r>
              <a:rPr lang="ru-RU" dirty="0"/>
              <a:t> </a:t>
            </a:r>
            <a:r>
              <a:rPr lang="ru-RU" dirty="0" err="1"/>
              <a:t>number</a:t>
            </a:r>
            <a:r>
              <a:rPr lang="ru-RU" dirty="0"/>
              <a:t> </a:t>
            </a:r>
            <a:r>
              <a:rPr lang="ru-RU" dirty="0" err="1"/>
              <a:t>of</a:t>
            </a:r>
            <a:r>
              <a:rPr lang="ru-RU" dirty="0"/>
              <a:t> </a:t>
            </a:r>
            <a:r>
              <a:rPr lang="ru-RU" dirty="0" err="1"/>
              <a:t>classes</a:t>
            </a:r>
            <a:r>
              <a:rPr lang="ru-RU" dirty="0"/>
              <a:t> </a:t>
            </a:r>
            <a:r>
              <a:rPr lang="ru-RU" dirty="0" err="1"/>
              <a:t>missed</a:t>
            </a:r>
            <a:r>
              <a:rPr lang="ru-RU" dirty="0"/>
              <a:t>, </a:t>
            </a:r>
            <a:r>
              <a:rPr lang="ru-RU" dirty="0" err="1"/>
              <a:t>etc</a:t>
            </a:r>
            <a:r>
              <a:rPr lang="ru-RU" dirty="0"/>
              <a:t>.)</a:t>
            </a:r>
          </a:p>
          <a:p>
            <a:r>
              <a:rPr lang="ru-RU" dirty="0" err="1"/>
              <a:t>Scaling</a:t>
            </a:r>
            <a:r>
              <a:rPr lang="ru-RU" dirty="0"/>
              <a:t> - </a:t>
            </a:r>
            <a:r>
              <a:rPr lang="ru-RU" dirty="0" err="1"/>
              <a:t>assigning</a:t>
            </a:r>
            <a:r>
              <a:rPr lang="ru-RU" dirty="0"/>
              <a:t> </a:t>
            </a:r>
            <a:r>
              <a:rPr lang="ru-RU" dirty="0" err="1"/>
              <a:t>points</a:t>
            </a:r>
            <a:r>
              <a:rPr lang="ru-RU" dirty="0"/>
              <a:t> </a:t>
            </a:r>
            <a:r>
              <a:rPr lang="ru-RU" dirty="0" err="1"/>
              <a:t>or</a:t>
            </a:r>
            <a:r>
              <a:rPr lang="ru-RU" dirty="0"/>
              <a:t> </a:t>
            </a:r>
            <a:r>
              <a:rPr lang="ru-RU" dirty="0" err="1"/>
              <a:t>other</a:t>
            </a:r>
            <a:r>
              <a:rPr lang="ru-RU" dirty="0"/>
              <a:t> </a:t>
            </a:r>
            <a:r>
              <a:rPr lang="ru-RU" dirty="0" err="1"/>
              <a:t>numerical</a:t>
            </a:r>
            <a:r>
              <a:rPr lang="ru-RU" dirty="0"/>
              <a:t> </a:t>
            </a:r>
            <a:r>
              <a:rPr lang="ru-RU" dirty="0" err="1"/>
              <a:t>indicators</a:t>
            </a:r>
            <a:r>
              <a:rPr lang="ru-RU" dirty="0"/>
              <a:t> </a:t>
            </a:r>
            <a:r>
              <a:rPr lang="ru-RU" dirty="0" err="1"/>
              <a:t>to</a:t>
            </a:r>
            <a:r>
              <a:rPr lang="ru-RU" dirty="0"/>
              <a:t> </a:t>
            </a:r>
            <a:r>
              <a:rPr lang="ru-RU" dirty="0" err="1"/>
              <a:t>the</a:t>
            </a:r>
            <a:r>
              <a:rPr lang="ru-RU" dirty="0"/>
              <a:t> </a:t>
            </a:r>
            <a:r>
              <a:rPr lang="ru-RU" dirty="0" err="1"/>
              <a:t>test</a:t>
            </a:r>
            <a:r>
              <a:rPr lang="ru-RU" dirty="0"/>
              <a:t> </a:t>
            </a:r>
            <a:r>
              <a:rPr lang="ru-RU" dirty="0" err="1"/>
              <a:t>characteristics</a:t>
            </a:r>
            <a:endParaRPr lang="ru-RU" dirty="0"/>
          </a:p>
        </p:txBody>
      </p:sp>
    </p:spTree>
    <p:extLst>
      <p:ext uri="{BB962C8B-B14F-4D97-AF65-F5344CB8AC3E}">
        <p14:creationId xmlns:p14="http://schemas.microsoft.com/office/powerpoint/2010/main" val="3057643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marL="0" indent="0">
              <a:spcBef>
                <a:spcPts val="0"/>
              </a:spcBef>
              <a:spcAft>
                <a:spcPts val="0"/>
              </a:spcAft>
            </a:pPr>
            <a:r>
              <a:rPr lang="ru-RU" sz="1800" b="1" dirty="0"/>
              <a:t>Частотный анализ</a:t>
            </a:r>
            <a:endParaRPr lang="ru-RU" sz="1800" dirty="0"/>
          </a:p>
          <a:p>
            <a:pPr marL="0" indent="0">
              <a:spcBef>
                <a:spcPts val="0"/>
              </a:spcBef>
              <a:spcAft>
                <a:spcPts val="0"/>
              </a:spcAft>
            </a:pPr>
            <a:r>
              <a:rPr lang="ru-RU" sz="1800" b="1" dirty="0"/>
              <a:t>Регрессионный анализ</a:t>
            </a:r>
            <a:endParaRPr lang="ru-RU" sz="1800" dirty="0"/>
          </a:p>
          <a:p>
            <a:pPr marL="0" indent="0">
              <a:spcBef>
                <a:spcPts val="0"/>
              </a:spcBef>
              <a:spcAft>
                <a:spcPts val="0"/>
              </a:spcAft>
            </a:pPr>
            <a:r>
              <a:rPr lang="ru-RU" sz="1800" b="1" dirty="0"/>
              <a:t>Корреляционный анализ</a:t>
            </a:r>
            <a:endParaRPr lang="ru-RU" sz="1800" dirty="0"/>
          </a:p>
          <a:p>
            <a:pPr marL="0" indent="0">
              <a:spcBef>
                <a:spcPts val="0"/>
              </a:spcBef>
              <a:spcAft>
                <a:spcPts val="0"/>
              </a:spcAft>
            </a:pPr>
            <a:r>
              <a:rPr lang="ru-RU" sz="1800" b="1" dirty="0"/>
              <a:t>Дисперсионный анализ</a:t>
            </a:r>
            <a:endParaRPr lang="ru-RU" sz="1800" dirty="0"/>
          </a:p>
          <a:p>
            <a:pPr marL="0" indent="0">
              <a:spcBef>
                <a:spcPts val="0"/>
              </a:spcBef>
              <a:spcAft>
                <a:spcPts val="0"/>
              </a:spcAft>
            </a:pPr>
            <a:r>
              <a:rPr lang="ru-RU" sz="1800" b="1" dirty="0"/>
              <a:t>Факторный анализ</a:t>
            </a:r>
            <a:endParaRPr lang="ru-RU" sz="1800" dirty="0"/>
          </a:p>
          <a:p>
            <a:pPr marL="0" indent="0">
              <a:spcBef>
                <a:spcPts val="0"/>
              </a:spcBef>
              <a:spcAft>
                <a:spcPts val="0"/>
              </a:spcAft>
            </a:pPr>
            <a:r>
              <a:rPr lang="ru-RU" sz="1800" b="1" dirty="0"/>
              <a:t>Кластерный анализ</a:t>
            </a:r>
          </a:p>
          <a:p>
            <a:r>
              <a:rPr lang="en-US" dirty="0"/>
              <a:t>Frequency analysis</a:t>
            </a:r>
          </a:p>
          <a:p>
            <a:r>
              <a:rPr lang="en-US" dirty="0"/>
              <a:t>Regression analysis</a:t>
            </a:r>
          </a:p>
          <a:p>
            <a:r>
              <a:rPr lang="en-US" dirty="0"/>
              <a:t>Correlation analysis</a:t>
            </a:r>
          </a:p>
          <a:p>
            <a:r>
              <a:rPr lang="en-US" dirty="0"/>
              <a:t>Dispersion analysis</a:t>
            </a:r>
          </a:p>
          <a:p>
            <a:r>
              <a:rPr lang="en-US" dirty="0"/>
              <a:t>Factor Analysis</a:t>
            </a:r>
          </a:p>
          <a:p>
            <a:r>
              <a:rPr lang="en-US" dirty="0"/>
              <a:t>Cluster analysis</a:t>
            </a:r>
            <a:endParaRPr lang="ru-RU" dirty="0"/>
          </a:p>
        </p:txBody>
      </p:sp>
      <p:sp>
        <p:nvSpPr>
          <p:cNvPr id="4" name="Надпись 2"/>
          <p:cNvSpPr txBox="1">
            <a:spLocks noGrp="1" noChangeArrowheads="1"/>
          </p:cNvSpPr>
          <p:nvPr>
            <p:ph type="title"/>
          </p:nvPr>
        </p:nvSpPr>
        <p:spPr bwMode="auto">
          <a:xfrm>
            <a:off x="1639958" y="982132"/>
            <a:ext cx="9601196" cy="135025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pPr defTabSz="914400" eaLnBrk="0" fontAlgn="base" hangingPunct="0">
              <a:spcAft>
                <a:spcPts val="800"/>
              </a:spcAft>
            </a:pPr>
            <a:r>
              <a:rPr lang="ru-RU" sz="4800" b="1" i="1" dirty="0"/>
              <a:t>Статистические методы</a:t>
            </a:r>
            <a:br>
              <a:rPr lang="ru-RU" sz="4800" b="1" i="1" dirty="0"/>
            </a:br>
            <a:r>
              <a:rPr lang="en-US" sz="4800" b="1" i="1" dirty="0"/>
              <a:t>statistical techniques</a:t>
            </a:r>
            <a:endParaRPr kumimoji="0" lang="ru-RU" altLang="ru-RU"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17215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800" dirty="0">
                <a:solidFill>
                  <a:schemeClr val="tx1"/>
                </a:solidFill>
              </a:rPr>
              <a:t>Основные исследовательские методы, используемые в экономике</a:t>
            </a:r>
            <a:br>
              <a:rPr lang="ru-RU" sz="1800" dirty="0">
                <a:solidFill>
                  <a:schemeClr val="tx1"/>
                </a:solidFill>
              </a:rPr>
            </a:br>
            <a:r>
              <a:rPr lang="en-US" sz="1800" dirty="0">
                <a:solidFill>
                  <a:schemeClr val="tx1"/>
                </a:solidFill>
              </a:rPr>
              <a:t>Main research methods used in economics</a:t>
            </a:r>
            <a:endParaRPr lang="ru-RU" sz="1800"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265701757"/>
              </p:ext>
            </p:extLst>
          </p:nvPr>
        </p:nvGraphicFramePr>
        <p:xfrm>
          <a:off x="1404851" y="2434878"/>
          <a:ext cx="9351818" cy="3265170"/>
        </p:xfrm>
        <a:graphic>
          <a:graphicData uri="http://schemas.openxmlformats.org/drawingml/2006/table">
            <a:tbl>
              <a:tblPr firstRow="1" firstCol="1" bandRow="1">
                <a:tableStyleId>{5C22544A-7EE6-4342-B048-85BDC9FD1C3A}</a:tableStyleId>
              </a:tblPr>
              <a:tblGrid>
                <a:gridCol w="4039985">
                  <a:extLst>
                    <a:ext uri="{9D8B030D-6E8A-4147-A177-3AD203B41FA5}">
                      <a16:colId xmlns:a16="http://schemas.microsoft.com/office/drawing/2014/main" val="4036823028"/>
                    </a:ext>
                  </a:extLst>
                </a:gridCol>
                <a:gridCol w="5311833">
                  <a:extLst>
                    <a:ext uri="{9D8B030D-6E8A-4147-A177-3AD203B41FA5}">
                      <a16:colId xmlns:a16="http://schemas.microsoft.com/office/drawing/2014/main" val="458963976"/>
                    </a:ext>
                  </a:extLst>
                </a:gridCol>
              </a:tblGrid>
              <a:tr h="0">
                <a:tc>
                  <a:txBody>
                    <a:bodyPr/>
                    <a:lstStyle/>
                    <a:p>
                      <a:pPr algn="ctr">
                        <a:lnSpc>
                          <a:spcPct val="100000"/>
                        </a:lnSpc>
                        <a:spcAft>
                          <a:spcPts val="0"/>
                        </a:spcAft>
                      </a:pPr>
                      <a:r>
                        <a:rPr lang="ru-RU" sz="2400" dirty="0">
                          <a:solidFill>
                            <a:schemeClr val="tx1"/>
                          </a:solidFill>
                          <a:effectLst/>
                        </a:rPr>
                        <a:t>Тип метода</a:t>
                      </a:r>
                    </a:p>
                    <a:p>
                      <a:pPr algn="ctr">
                        <a:lnSpc>
                          <a:spcPct val="100000"/>
                        </a:lnSpc>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method type</a:t>
                      </a:r>
                      <a:endParaRPr lang="ru-RU"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2400" dirty="0">
                          <a:solidFill>
                            <a:schemeClr val="tx1"/>
                          </a:solidFill>
                          <a:effectLst/>
                        </a:rPr>
                        <a:t>Наименование метода</a:t>
                      </a:r>
                    </a:p>
                    <a:p>
                      <a:pPr algn="ctr">
                        <a:lnSpc>
                          <a:spcPct val="100000"/>
                        </a:lnSpc>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Method Name</a:t>
                      </a:r>
                      <a:endParaRPr lang="ru-RU"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879481"/>
                  </a:ext>
                </a:extLst>
              </a:tr>
              <a:tr h="0">
                <a:tc>
                  <a:txBody>
                    <a:bodyPr/>
                    <a:lstStyle/>
                    <a:p>
                      <a:pPr marL="457200" indent="-457200" algn="just">
                        <a:lnSpc>
                          <a:spcPct val="100000"/>
                        </a:lnSpc>
                        <a:spcAft>
                          <a:spcPts val="0"/>
                        </a:spcAft>
                        <a:buAutoNum type="arabicPeriod"/>
                      </a:pPr>
                      <a:r>
                        <a:rPr lang="ru-RU" sz="2000" dirty="0">
                          <a:effectLst/>
                        </a:rPr>
                        <a:t>Методы выявления мнения</a:t>
                      </a:r>
                    </a:p>
                    <a:p>
                      <a:pPr marL="457200" indent="-457200" algn="just">
                        <a:lnSpc>
                          <a:spcPct val="100000"/>
                        </a:lnSpc>
                        <a:spcAft>
                          <a:spcPts val="0"/>
                        </a:spcAft>
                        <a:buAutoNum type="arabicPeriod"/>
                      </a:pPr>
                      <a:r>
                        <a:rPr lang="en-US" sz="2000" dirty="0">
                          <a:effectLst/>
                          <a:latin typeface="Calibri" panose="020F0502020204030204" pitchFamily="34" charset="0"/>
                          <a:ea typeface="Calibri" panose="020F0502020204030204" pitchFamily="34" charset="0"/>
                          <a:cs typeface="Times New Roman" panose="02020603050405020304" pitchFamily="18" charset="0"/>
                        </a:rPr>
                        <a:t>Methods of identifying opinion</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2000" b="1" dirty="0">
                          <a:effectLst/>
                        </a:rPr>
                        <a:t>Интервью Анкетирование Выборочные опросы</a:t>
                      </a:r>
                    </a:p>
                    <a:p>
                      <a:pPr algn="just">
                        <a:lnSpc>
                          <a:spcPct val="100000"/>
                        </a:lnSpc>
                        <a:spcAft>
                          <a:spcPts val="0"/>
                        </a:spcAft>
                      </a:pPr>
                      <a:r>
                        <a:rPr lang="en-US" sz="2000" b="1" dirty="0" err="1">
                          <a:effectLst/>
                          <a:latin typeface="Calibri" panose="020F0502020204030204" pitchFamily="34" charset="0"/>
                          <a:ea typeface="Calibri" panose="020F0502020204030204" pitchFamily="34" charset="0"/>
                          <a:cs typeface="Times New Roman" panose="02020603050405020304" pitchFamily="18" charset="0"/>
                        </a:rPr>
                        <a:t>nterview</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Questioning</a:t>
                      </a:r>
                    </a:p>
                    <a:p>
                      <a:pPr algn="just">
                        <a:lnSpc>
                          <a:spcPct val="100000"/>
                        </a:lnSpc>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Sample surveys</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200075"/>
                  </a:ext>
                </a:extLst>
              </a:tr>
              <a:tr h="0">
                <a:tc>
                  <a:txBody>
                    <a:bodyPr/>
                    <a:lstStyle/>
                    <a:p>
                      <a:pPr algn="just">
                        <a:lnSpc>
                          <a:spcPct val="100000"/>
                        </a:lnSpc>
                        <a:spcAft>
                          <a:spcPts val="0"/>
                        </a:spcAft>
                      </a:pPr>
                      <a:r>
                        <a:rPr lang="ru-RU" sz="2000" dirty="0">
                          <a:effectLst/>
                        </a:rPr>
                        <a:t>2. </a:t>
                      </a:r>
                      <a:r>
                        <a:rPr lang="ru-RU" sz="2000" dirty="0" err="1">
                          <a:effectLst/>
                        </a:rPr>
                        <a:t>Общелогические</a:t>
                      </a:r>
                      <a:r>
                        <a:rPr lang="ru-RU" sz="2000" dirty="0">
                          <a:effectLst/>
                        </a:rPr>
                        <a:t> методы</a:t>
                      </a:r>
                    </a:p>
                    <a:p>
                      <a:pPr algn="just">
                        <a:lnSpc>
                          <a:spcPct val="100000"/>
                        </a:lnSpc>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general biological methods</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2000" b="1" dirty="0">
                          <a:effectLst/>
                        </a:rPr>
                        <a:t>Анализ Синтез Индукция </a:t>
                      </a:r>
                      <a:r>
                        <a:rPr lang="ru-RU" sz="2000" b="1" dirty="0" err="1">
                          <a:effectLst/>
                        </a:rPr>
                        <a:t>ДедукцияАналогия</a:t>
                      </a:r>
                      <a:endParaRPr lang="ru-RU" sz="2000" b="1" dirty="0">
                        <a:effectLst/>
                      </a:endParaRPr>
                    </a:p>
                    <a:p>
                      <a:pPr algn="just">
                        <a:lnSpc>
                          <a:spcPct val="100000"/>
                        </a:lnSpc>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Analysis Synthesis Induction Deduction Analogy</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0418691"/>
                  </a:ext>
                </a:extLst>
              </a:tr>
            </a:tbl>
          </a:graphicData>
        </a:graphic>
      </p:graphicFrame>
    </p:spTree>
    <p:extLst>
      <p:ext uri="{BB962C8B-B14F-4D97-AF65-F5344CB8AC3E}">
        <p14:creationId xmlns:p14="http://schemas.microsoft.com/office/powerpoint/2010/main" val="3367629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1120988"/>
          </a:xfrm>
        </p:spPr>
        <p:txBody>
          <a:bodyPr>
            <a:normAutofit/>
          </a:bodyPr>
          <a:lstStyle/>
          <a:p>
            <a:r>
              <a:rPr lang="ru-RU" sz="2000" dirty="0">
                <a:solidFill>
                  <a:schemeClr val="tx1"/>
                </a:solidFill>
              </a:rPr>
              <a:t>Основные исследовательские методы, используемые в экономике</a:t>
            </a:r>
            <a:br>
              <a:rPr lang="ru-RU" sz="2000" dirty="0">
                <a:solidFill>
                  <a:schemeClr val="tx1"/>
                </a:solidFill>
              </a:rPr>
            </a:br>
            <a:r>
              <a:rPr lang="en-US" sz="2000" dirty="0">
                <a:solidFill>
                  <a:schemeClr val="tx1"/>
                </a:solidFill>
              </a:rPr>
              <a:t>Main research methods used in economics</a:t>
            </a: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622703510"/>
              </p:ext>
            </p:extLst>
          </p:nvPr>
        </p:nvGraphicFramePr>
        <p:xfrm>
          <a:off x="881148" y="2103121"/>
          <a:ext cx="10548851" cy="3868358"/>
        </p:xfrm>
        <a:graphic>
          <a:graphicData uri="http://schemas.openxmlformats.org/drawingml/2006/table">
            <a:tbl>
              <a:tblPr firstRow="1" firstCol="1" bandRow="1">
                <a:tableStyleId>{5C22544A-7EE6-4342-B048-85BDC9FD1C3A}</a:tableStyleId>
              </a:tblPr>
              <a:tblGrid>
                <a:gridCol w="2801390">
                  <a:extLst>
                    <a:ext uri="{9D8B030D-6E8A-4147-A177-3AD203B41FA5}">
                      <a16:colId xmlns:a16="http://schemas.microsoft.com/office/drawing/2014/main" val="2758160611"/>
                    </a:ext>
                  </a:extLst>
                </a:gridCol>
                <a:gridCol w="7747461">
                  <a:extLst>
                    <a:ext uri="{9D8B030D-6E8A-4147-A177-3AD203B41FA5}">
                      <a16:colId xmlns:a16="http://schemas.microsoft.com/office/drawing/2014/main" val="2425203793"/>
                    </a:ext>
                  </a:extLst>
                </a:gridCol>
              </a:tblGrid>
              <a:tr h="2106817">
                <a:tc>
                  <a:txBody>
                    <a:bodyPr/>
                    <a:lstStyle/>
                    <a:p>
                      <a:pPr algn="just">
                        <a:lnSpc>
                          <a:spcPct val="107000"/>
                        </a:lnSpc>
                        <a:spcAft>
                          <a:spcPts val="0"/>
                        </a:spcAft>
                      </a:pPr>
                      <a:r>
                        <a:rPr lang="ru-RU" sz="1800" dirty="0">
                          <a:effectLst/>
                        </a:rPr>
                        <a:t>3. Теоретические методы</a:t>
                      </a:r>
                    </a:p>
                    <a:p>
                      <a:pPr algn="just">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Theoretical methods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6" marR="59936" marT="59936" marB="599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1800" dirty="0">
                          <a:solidFill>
                            <a:schemeClr val="tx1"/>
                          </a:solidFill>
                          <a:effectLst/>
                        </a:rPr>
                        <a:t>Аксиоматический метод Гипотетический метод Формализация</a:t>
                      </a:r>
                    </a:p>
                    <a:p>
                      <a:pPr algn="just">
                        <a:lnSpc>
                          <a:spcPct val="107000"/>
                        </a:lnSpc>
                        <a:spcAft>
                          <a:spcPts val="0"/>
                        </a:spcAft>
                      </a:pPr>
                      <a:r>
                        <a:rPr lang="ru-RU" sz="1800" dirty="0">
                          <a:solidFill>
                            <a:schemeClr val="tx1"/>
                          </a:solidFill>
                          <a:effectLst/>
                        </a:rPr>
                        <a:t>Абстрагирование Обобщение Исторический метод</a:t>
                      </a:r>
                    </a:p>
                    <a:p>
                      <a:pPr algn="just">
                        <a:lnSpc>
                          <a:spcPct val="107000"/>
                        </a:lnSpc>
                        <a:spcAft>
                          <a:spcPts val="0"/>
                        </a:spcAft>
                      </a:pPr>
                      <a:r>
                        <a:rPr lang="ru-RU" sz="1800" dirty="0">
                          <a:solidFill>
                            <a:schemeClr val="tx1"/>
                          </a:solidFill>
                          <a:effectLst/>
                        </a:rPr>
                        <a:t>Восхождение от абстрактного к конкретному</a:t>
                      </a:r>
                    </a:p>
                    <a:p>
                      <a:pPr algn="just">
                        <a:lnSpc>
                          <a:spcPct val="107000"/>
                        </a:lnSpc>
                        <a:spcAft>
                          <a:spcPts val="0"/>
                        </a:spcAft>
                      </a:pP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Axiomatic method Hypothetical method Formalization</a:t>
                      </a:r>
                    </a:p>
                    <a:p>
                      <a:pPr algn="just">
                        <a:lnSpc>
                          <a:spcPct val="107000"/>
                        </a:lnSpc>
                        <a:spcAft>
                          <a:spcPts val="0"/>
                        </a:spcAft>
                      </a:pP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Abstraction Generalization Historical method</a:t>
                      </a:r>
                    </a:p>
                    <a:p>
                      <a:pPr algn="just">
                        <a:lnSpc>
                          <a:spcPct val="107000"/>
                        </a:lnSpc>
                        <a:spcAft>
                          <a:spcPts val="0"/>
                        </a:spcAft>
                      </a:pP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Climbing from abstract to concrete</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6" marR="59936" marT="59936" marB="599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68766001"/>
                  </a:ext>
                </a:extLst>
              </a:tr>
              <a:tr h="1761541">
                <a:tc>
                  <a:txBody>
                    <a:bodyPr/>
                    <a:lstStyle/>
                    <a:p>
                      <a:pPr algn="just">
                        <a:lnSpc>
                          <a:spcPct val="107000"/>
                        </a:lnSpc>
                        <a:spcAft>
                          <a:spcPts val="0"/>
                        </a:spcAft>
                      </a:pPr>
                      <a:r>
                        <a:rPr lang="ru-RU" sz="1800" dirty="0">
                          <a:effectLst/>
                        </a:rPr>
                        <a:t>4. Аналитические методы</a:t>
                      </a:r>
                    </a:p>
                    <a:p>
                      <a:pPr algn="just">
                        <a:lnSpc>
                          <a:spcPct val="107000"/>
                        </a:lnSpc>
                        <a:spcAft>
                          <a:spcPts val="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Analytical methods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6" marR="59936" marT="59936" marB="599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1600" b="1" dirty="0">
                          <a:effectLst/>
                        </a:rPr>
                        <a:t>Системный анализ Написание сценариев Сетевое планирование</a:t>
                      </a:r>
                    </a:p>
                    <a:p>
                      <a:pPr algn="just">
                        <a:lnSpc>
                          <a:spcPct val="107000"/>
                        </a:lnSpc>
                        <a:spcAft>
                          <a:spcPts val="0"/>
                        </a:spcAft>
                      </a:pPr>
                      <a:r>
                        <a:rPr lang="ru-RU" sz="1600" b="1" dirty="0">
                          <a:effectLst/>
                        </a:rPr>
                        <a:t>Функционально-стоимостной анализ (ФСА) Экономический анализ</a:t>
                      </a:r>
                    </a:p>
                    <a:p>
                      <a:pPr algn="just">
                        <a:lnSpc>
                          <a:spcPct val="107000"/>
                        </a:lnSpc>
                        <a:spcAft>
                          <a:spcPts val="0"/>
                        </a:spcAft>
                      </a:pPr>
                      <a:r>
                        <a:rPr lang="ru-RU" sz="1600" b="1" dirty="0">
                          <a:effectLst/>
                        </a:rPr>
                        <a:t>SWOT-анализ Статистические методы: корреляционный анализ, элиминирование и т.п.</a:t>
                      </a:r>
                      <a:r>
                        <a:rPr lang="en-US" sz="1600" b="1" dirty="0">
                          <a:effectLst/>
                        </a:rPr>
                        <a:t> System Analysis Scripting Network Planning</a:t>
                      </a:r>
                    </a:p>
                    <a:p>
                      <a:pPr algn="just">
                        <a:lnSpc>
                          <a:spcPct val="107000"/>
                        </a:lnSpc>
                        <a:spcAft>
                          <a:spcPts val="0"/>
                        </a:spcAft>
                      </a:pPr>
                      <a:r>
                        <a:rPr lang="en-US" sz="1600" b="1" dirty="0">
                          <a:effectLst/>
                        </a:rPr>
                        <a:t>Functional Value Analysis (FSA) Economic Analysis</a:t>
                      </a:r>
                    </a:p>
                    <a:p>
                      <a:pPr algn="just">
                        <a:lnSpc>
                          <a:spcPct val="107000"/>
                        </a:lnSpc>
                        <a:spcAft>
                          <a:spcPts val="0"/>
                        </a:spcAft>
                      </a:pPr>
                      <a:r>
                        <a:rPr lang="en-US" sz="1600" b="1" dirty="0">
                          <a:effectLst/>
                        </a:rPr>
                        <a:t>SWOT analysis Statistical methods: correlation analysis, elimination, etc.</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59936" marR="59936" marT="59936" marB="599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9464745"/>
                  </a:ext>
                </a:extLst>
              </a:tr>
            </a:tbl>
          </a:graphicData>
        </a:graphic>
      </p:graphicFrame>
    </p:spTree>
    <p:extLst>
      <p:ext uri="{BB962C8B-B14F-4D97-AF65-F5344CB8AC3E}">
        <p14:creationId xmlns:p14="http://schemas.microsoft.com/office/powerpoint/2010/main" val="1481690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800" dirty="0">
                <a:solidFill>
                  <a:schemeClr val="tx1"/>
                </a:solidFill>
              </a:rPr>
              <a:t>Основные исследовательские методы, используемые в экономике</a:t>
            </a:r>
            <a:br>
              <a:rPr lang="ru-RU" sz="1800" dirty="0">
                <a:solidFill>
                  <a:schemeClr val="tx1"/>
                </a:solidFill>
              </a:rPr>
            </a:br>
            <a:r>
              <a:rPr lang="en-US" sz="1800" dirty="0">
                <a:solidFill>
                  <a:schemeClr val="tx1"/>
                </a:solidFill>
              </a:rPr>
              <a:t>Main research methods used in economics</a:t>
            </a:r>
            <a:endParaRPr lang="ru-RU" sz="1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544664475"/>
              </p:ext>
            </p:extLst>
          </p:nvPr>
        </p:nvGraphicFramePr>
        <p:xfrm>
          <a:off x="1179443" y="2133600"/>
          <a:ext cx="10009488" cy="4289525"/>
        </p:xfrm>
        <a:graphic>
          <a:graphicData uri="http://schemas.openxmlformats.org/drawingml/2006/table">
            <a:tbl>
              <a:tblPr firstRow="1" firstCol="1" bandRow="1">
                <a:tableStyleId>{5C22544A-7EE6-4342-B048-85BDC9FD1C3A}</a:tableStyleId>
              </a:tblPr>
              <a:tblGrid>
                <a:gridCol w="3282496">
                  <a:extLst>
                    <a:ext uri="{9D8B030D-6E8A-4147-A177-3AD203B41FA5}">
                      <a16:colId xmlns:a16="http://schemas.microsoft.com/office/drawing/2014/main" val="1695983753"/>
                    </a:ext>
                  </a:extLst>
                </a:gridCol>
                <a:gridCol w="6726992">
                  <a:extLst>
                    <a:ext uri="{9D8B030D-6E8A-4147-A177-3AD203B41FA5}">
                      <a16:colId xmlns:a16="http://schemas.microsoft.com/office/drawing/2014/main" val="2561221643"/>
                    </a:ext>
                  </a:extLst>
                </a:gridCol>
              </a:tblGrid>
              <a:tr h="2382543">
                <a:tc>
                  <a:txBody>
                    <a:bodyPr/>
                    <a:lstStyle/>
                    <a:p>
                      <a:pPr algn="just">
                        <a:lnSpc>
                          <a:spcPct val="107000"/>
                        </a:lnSpc>
                        <a:spcAft>
                          <a:spcPts val="0"/>
                        </a:spcAft>
                      </a:pPr>
                      <a:r>
                        <a:rPr lang="ru-RU" sz="1800" dirty="0">
                          <a:effectLst/>
                        </a:rPr>
                        <a:t>5. Методы оценки</a:t>
                      </a:r>
                    </a:p>
                    <a:p>
                      <a:pPr algn="just">
                        <a:lnSpc>
                          <a:spcPct val="107000"/>
                        </a:lnSpc>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Evaluation methods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0555" marR="50555" marT="50555" marB="505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1600" b="1" dirty="0">
                          <a:solidFill>
                            <a:schemeClr val="tx1"/>
                          </a:solidFill>
                          <a:effectLst/>
                        </a:rPr>
                        <a:t>Оценка научно-технического уровня и конкурентоспособности разработки</a:t>
                      </a:r>
                    </a:p>
                    <a:p>
                      <a:pPr algn="just">
                        <a:lnSpc>
                          <a:spcPct val="107000"/>
                        </a:lnSpc>
                        <a:spcAft>
                          <a:spcPts val="0"/>
                        </a:spcAft>
                      </a:pPr>
                      <a:r>
                        <a:rPr lang="ru-RU" sz="1600" b="1" dirty="0">
                          <a:solidFill>
                            <a:schemeClr val="tx1"/>
                          </a:solidFill>
                          <a:effectLst/>
                        </a:rPr>
                        <a:t>Методы прикладной квалиметрии (экспертные, прямого счета, параметрические, комплексный, дифференциальный)</a:t>
                      </a:r>
                    </a:p>
                    <a:p>
                      <a:pPr algn="just">
                        <a:lnSpc>
                          <a:spcPct val="107000"/>
                        </a:lnSpc>
                        <a:spcAft>
                          <a:spcPts val="0"/>
                        </a:spcAft>
                      </a:pPr>
                      <a:r>
                        <a:rPr lang="ru-RU" sz="1600" b="1" dirty="0">
                          <a:solidFill>
                            <a:schemeClr val="tx1"/>
                          </a:solidFill>
                          <a:effectLst/>
                        </a:rPr>
                        <a:t>Оценка организационно-технического уровня производства</a:t>
                      </a:r>
                    </a:p>
                    <a:p>
                      <a:pPr algn="just">
                        <a:lnSpc>
                          <a:spcPct val="107000"/>
                        </a:lnSpc>
                        <a:spcAft>
                          <a:spcPts val="0"/>
                        </a:spcAft>
                      </a:pPr>
                      <a:r>
                        <a:rPr lang="ru-RU" sz="1600" b="1" dirty="0">
                          <a:solidFill>
                            <a:schemeClr val="tx1"/>
                          </a:solidFill>
                          <a:effectLst/>
                        </a:rPr>
                        <a:t>Оценка деревьев решений</a:t>
                      </a:r>
                    </a:p>
                    <a:p>
                      <a:pPr algn="just">
                        <a:lnSpc>
                          <a:spcPct val="107000"/>
                        </a:lnSpc>
                        <a:spcAft>
                          <a:spcPts val="0"/>
                        </a:spcAft>
                      </a:pPr>
                      <a:r>
                        <a:rPr lang="ru-RU" sz="1600" b="1" dirty="0">
                          <a:solidFill>
                            <a:schemeClr val="tx1"/>
                          </a:solidFill>
                          <a:effectLst/>
                        </a:rPr>
                        <a:t>Оценка окупаемости проекта</a:t>
                      </a:r>
                    </a:p>
                    <a:p>
                      <a:pPr algn="just">
                        <a:lnSpc>
                          <a:spcPct val="107000"/>
                        </a:lnSpc>
                        <a:spcAft>
                          <a:spcPts val="0"/>
                        </a:spcAft>
                      </a:pPr>
                      <a:r>
                        <a:rPr lang="ru-RU" sz="1600" b="1" dirty="0">
                          <a:solidFill>
                            <a:schemeClr val="tx1"/>
                          </a:solidFill>
                          <a:effectLst/>
                        </a:rPr>
                        <a:t>Оценка рисков проекта</a:t>
                      </a:r>
                    </a:p>
                    <a:p>
                      <a:pPr algn="just">
                        <a:lnSpc>
                          <a:spcPct val="107000"/>
                        </a:lnSpc>
                        <a:spcAft>
                          <a:spcPts val="0"/>
                        </a:spcAft>
                      </a:pPr>
                      <a:r>
                        <a:rPr lang="ru-RU" sz="1600" b="1" dirty="0">
                          <a:solidFill>
                            <a:schemeClr val="tx1"/>
                          </a:solidFill>
                          <a:effectLst/>
                        </a:rPr>
                        <a:t>Оценка эффективности проекта (статическая и динамическая)</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555" marR="50555" marT="50555" marB="505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1880561"/>
                  </a:ext>
                </a:extLst>
              </a:tr>
              <a:tr h="1738883">
                <a:tc>
                  <a:txBody>
                    <a:bodyPr/>
                    <a:lstStyle/>
                    <a:p>
                      <a:pPr algn="just">
                        <a:lnSpc>
                          <a:spcPct val="107000"/>
                        </a:lnSpc>
                        <a:spcAft>
                          <a:spcPts val="0"/>
                        </a:spcAft>
                      </a:pPr>
                      <a:r>
                        <a:rPr lang="ru-RU" sz="1800" dirty="0">
                          <a:effectLst/>
                        </a:rPr>
                        <a:t>6. Методы направленного и систематизированного поиска идей и решений</a:t>
                      </a:r>
                      <a:endParaRPr lang="ru-RU" sz="1800" b="0" dirty="0">
                        <a:effectLst/>
                      </a:endParaRPr>
                    </a:p>
                    <a:p>
                      <a:pPr algn="just">
                        <a:lnSpc>
                          <a:spcPct val="107000"/>
                        </a:lnSpc>
                        <a:spcAft>
                          <a:spcPts val="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Methods of directed and systematic search of ideas and solutions</a:t>
                      </a:r>
                      <a:endParaRPr lang="ru-RU"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0555" marR="50555" marT="50555" marB="505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1600" b="1" dirty="0">
                          <a:effectLst/>
                        </a:rPr>
                        <a:t>Морфологический анализ</a:t>
                      </a:r>
                    </a:p>
                    <a:p>
                      <a:pPr algn="just">
                        <a:lnSpc>
                          <a:spcPct val="107000"/>
                        </a:lnSpc>
                        <a:spcAft>
                          <a:spcPts val="0"/>
                        </a:spcAft>
                      </a:pPr>
                      <a:r>
                        <a:rPr lang="ru-RU" sz="1600" b="1" dirty="0">
                          <a:effectLst/>
                        </a:rPr>
                        <a:t>Метод контрольных вопросов</a:t>
                      </a:r>
                    </a:p>
                    <a:p>
                      <a:pPr algn="just">
                        <a:lnSpc>
                          <a:spcPct val="107000"/>
                        </a:lnSpc>
                        <a:spcAft>
                          <a:spcPts val="0"/>
                        </a:spcAft>
                      </a:pPr>
                      <a:r>
                        <a:rPr lang="ru-RU" sz="1600" b="1" dirty="0">
                          <a:effectLst/>
                        </a:rPr>
                        <a:t>Система поиска нестандартных решений (СПНР) – </a:t>
                      </a:r>
                      <a:r>
                        <a:rPr lang="ru-RU" sz="1600" b="1" dirty="0" err="1">
                          <a:effectLst/>
                        </a:rPr>
                        <a:t>IdeaFinder</a:t>
                      </a:r>
                      <a:endParaRPr lang="ru-RU" sz="1600" b="1" dirty="0">
                        <a:effectLst/>
                      </a:endParaRPr>
                    </a:p>
                    <a:p>
                      <a:pPr algn="just">
                        <a:lnSpc>
                          <a:spcPct val="107000"/>
                        </a:lnSpc>
                        <a:spcAft>
                          <a:spcPts val="0"/>
                        </a:spcAft>
                      </a:pPr>
                      <a:r>
                        <a:rPr lang="ru-RU" sz="1600" b="1" dirty="0">
                          <a:effectLst/>
                        </a:rPr>
                        <a:t>Теория решения изобретательских задач (ТРИЗ)</a:t>
                      </a:r>
                    </a:p>
                    <a:p>
                      <a:pPr algn="just">
                        <a:lnSpc>
                          <a:spcPct val="107000"/>
                        </a:lnSpc>
                        <a:spcAft>
                          <a:spcPts val="0"/>
                        </a:spcAft>
                      </a:pPr>
                      <a:r>
                        <a:rPr lang="ru-RU" sz="1600" b="1" dirty="0">
                          <a:effectLst/>
                        </a:rPr>
                        <a:t>Метод организующих понятий</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555" marR="50555" marT="50555" marB="505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5409768"/>
                  </a:ext>
                </a:extLst>
              </a:tr>
            </a:tbl>
          </a:graphicData>
        </a:graphic>
      </p:graphicFrame>
    </p:spTree>
    <p:extLst>
      <p:ext uri="{BB962C8B-B14F-4D97-AF65-F5344CB8AC3E}">
        <p14:creationId xmlns:p14="http://schemas.microsoft.com/office/powerpoint/2010/main" val="984700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2">
            <a:extLst>
              <a:ext uri="{FF2B5EF4-FFF2-40B4-BE49-F238E27FC236}">
                <a16:creationId xmlns:a16="http://schemas.microsoft.com/office/drawing/2014/main" id="{B2422023-E0C3-49D6-AF8C-FDB308A184B3}"/>
              </a:ext>
            </a:extLst>
          </p:cNvPr>
          <p:cNvSpPr>
            <a:spLocks noGrp="1"/>
          </p:cNvSpPr>
          <p:nvPr>
            <p:ph idx="1"/>
          </p:nvPr>
        </p:nvSpPr>
        <p:spPr>
          <a:xfrm>
            <a:off x="980661" y="1113183"/>
            <a:ext cx="9915936" cy="4762685"/>
          </a:xfrm>
        </p:spPr>
        <p:txBody>
          <a:bodyPr/>
          <a:lstStyle/>
          <a:p>
            <a:pPr marL="0" indent="0">
              <a:buNone/>
            </a:pPr>
            <a:r>
              <a:rPr lang="ru-RU" sz="2400" dirty="0">
                <a:effectLst/>
              </a:rPr>
              <a:t> Методы оценки</a:t>
            </a:r>
          </a:p>
          <a:p>
            <a:pPr marL="0" indent="0">
              <a:buNone/>
            </a:pPr>
            <a:r>
              <a:rPr lang="en-US" dirty="0"/>
              <a:t>Assessment of scientific and technical level and development competitiveness</a:t>
            </a:r>
          </a:p>
          <a:p>
            <a:pPr marL="0" indent="0">
              <a:buNone/>
            </a:pPr>
            <a:r>
              <a:rPr lang="en-US" dirty="0"/>
              <a:t>Applied qualification methods (expert, direct counting, parametric, complex, differential)</a:t>
            </a:r>
          </a:p>
          <a:p>
            <a:pPr marL="0" indent="0">
              <a:buNone/>
            </a:pPr>
            <a:r>
              <a:rPr lang="en-US" dirty="0"/>
              <a:t>Evaluation of the organizational and technical level of production</a:t>
            </a:r>
          </a:p>
          <a:p>
            <a:pPr marL="0" indent="0">
              <a:buNone/>
            </a:pPr>
            <a:r>
              <a:rPr lang="en-US" dirty="0"/>
              <a:t>Evaluation of decision trees</a:t>
            </a:r>
          </a:p>
          <a:p>
            <a:pPr marL="0" indent="0">
              <a:buNone/>
            </a:pPr>
            <a:r>
              <a:rPr lang="en-US" dirty="0"/>
              <a:t>Project Payback Assessment</a:t>
            </a:r>
          </a:p>
          <a:p>
            <a:pPr marL="0" indent="0">
              <a:buNone/>
            </a:pPr>
            <a:r>
              <a:rPr lang="en-US" dirty="0"/>
              <a:t>Project Risk Assessment</a:t>
            </a:r>
          </a:p>
          <a:p>
            <a:pPr marL="0" indent="0">
              <a:buNone/>
            </a:pPr>
            <a:r>
              <a:rPr lang="en-US" dirty="0"/>
              <a:t>Project Performance Assessment (Static and Dynamic)</a:t>
            </a:r>
            <a:endParaRPr lang="ru-RU" dirty="0"/>
          </a:p>
        </p:txBody>
      </p:sp>
    </p:spTree>
    <p:extLst>
      <p:ext uri="{BB962C8B-B14F-4D97-AF65-F5344CB8AC3E}">
        <p14:creationId xmlns:p14="http://schemas.microsoft.com/office/powerpoint/2010/main" val="238417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5E07144-5B02-406A-A5EB-B93772C74988}"/>
              </a:ext>
            </a:extLst>
          </p:cNvPr>
          <p:cNvSpPr>
            <a:spLocks noGrp="1"/>
          </p:cNvSpPr>
          <p:nvPr>
            <p:ph idx="1"/>
          </p:nvPr>
        </p:nvSpPr>
        <p:spPr>
          <a:xfrm>
            <a:off x="1219200" y="954157"/>
            <a:ext cx="9677397" cy="4921711"/>
          </a:xfrm>
        </p:spPr>
        <p:txBody>
          <a:bodyPr/>
          <a:lstStyle/>
          <a:p>
            <a:r>
              <a:rPr lang="ru-RU" sz="2400" dirty="0">
                <a:effectLst/>
              </a:rPr>
              <a:t>. Методы направленного и систематизированного поиска идей и решений</a:t>
            </a:r>
          </a:p>
          <a:p>
            <a:r>
              <a:rPr lang="en-US" sz="2400" b="0" dirty="0">
                <a:effectLst/>
              </a:rPr>
              <a:t>Morphological analysis</a:t>
            </a:r>
          </a:p>
          <a:p>
            <a:r>
              <a:rPr lang="en-US" sz="2400" b="0" dirty="0">
                <a:effectLst/>
              </a:rPr>
              <a:t>Test Question Method</a:t>
            </a:r>
          </a:p>
          <a:p>
            <a:r>
              <a:rPr lang="en-US" sz="2400" b="0" dirty="0">
                <a:effectLst/>
              </a:rPr>
              <a:t>Non-standard Solution Search System (SPC) - </a:t>
            </a:r>
            <a:r>
              <a:rPr lang="en-US" sz="2400" b="0" dirty="0" err="1">
                <a:effectLst/>
              </a:rPr>
              <a:t>IdeaFinder</a:t>
            </a:r>
            <a:endParaRPr lang="en-US" sz="2400" b="0" dirty="0">
              <a:effectLst/>
            </a:endParaRPr>
          </a:p>
          <a:p>
            <a:r>
              <a:rPr lang="en-US" sz="2400" b="0" dirty="0">
                <a:effectLst/>
              </a:rPr>
              <a:t>Theory of solving inventive problems (TRIZ)</a:t>
            </a:r>
          </a:p>
          <a:p>
            <a:r>
              <a:rPr lang="en-US" sz="2400" b="0" dirty="0">
                <a:effectLst/>
              </a:rPr>
              <a:t>Method of organizing concepts</a:t>
            </a:r>
            <a:endParaRPr lang="ru-RU" sz="2400" b="0" dirty="0">
              <a:effectLst/>
            </a:endParaRPr>
          </a:p>
          <a:p>
            <a:endParaRPr lang="ru-RU" dirty="0"/>
          </a:p>
        </p:txBody>
      </p:sp>
    </p:spTree>
    <p:extLst>
      <p:ext uri="{BB962C8B-B14F-4D97-AF65-F5344CB8AC3E}">
        <p14:creationId xmlns:p14="http://schemas.microsoft.com/office/powerpoint/2010/main" val="1361455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Основные исследовательские методы, используемые в экономике</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531831402"/>
              </p:ext>
            </p:extLst>
          </p:nvPr>
        </p:nvGraphicFramePr>
        <p:xfrm>
          <a:off x="1138844" y="2410690"/>
          <a:ext cx="10108276" cy="3621077"/>
        </p:xfrm>
        <a:graphic>
          <a:graphicData uri="http://schemas.openxmlformats.org/drawingml/2006/table">
            <a:tbl>
              <a:tblPr firstRow="1" firstCol="1" bandRow="1">
                <a:tableStyleId>{5C22544A-7EE6-4342-B048-85BDC9FD1C3A}</a:tableStyleId>
              </a:tblPr>
              <a:tblGrid>
                <a:gridCol w="3511327">
                  <a:extLst>
                    <a:ext uri="{9D8B030D-6E8A-4147-A177-3AD203B41FA5}">
                      <a16:colId xmlns:a16="http://schemas.microsoft.com/office/drawing/2014/main" val="3093126579"/>
                    </a:ext>
                  </a:extLst>
                </a:gridCol>
                <a:gridCol w="6596949">
                  <a:extLst>
                    <a:ext uri="{9D8B030D-6E8A-4147-A177-3AD203B41FA5}">
                      <a16:colId xmlns:a16="http://schemas.microsoft.com/office/drawing/2014/main" val="235231738"/>
                    </a:ext>
                  </a:extLst>
                </a:gridCol>
              </a:tblGrid>
              <a:tr h="2271430">
                <a:tc>
                  <a:txBody>
                    <a:bodyPr/>
                    <a:lstStyle/>
                    <a:p>
                      <a:pPr algn="just">
                        <a:lnSpc>
                          <a:spcPct val="107000"/>
                        </a:lnSpc>
                        <a:spcAft>
                          <a:spcPts val="0"/>
                        </a:spcAft>
                      </a:pPr>
                      <a:r>
                        <a:rPr lang="ru-RU" sz="2000" dirty="0">
                          <a:effectLst/>
                        </a:rPr>
                        <a:t>7. Методы психологической активизации творчества</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9819" marR="39819" marT="39819" marB="398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2000" b="1" dirty="0">
                          <a:solidFill>
                            <a:schemeClr val="tx1"/>
                          </a:solidFill>
                          <a:effectLst/>
                        </a:rPr>
                        <a:t>Мозговая атака (штурм и его разновидности)</a:t>
                      </a:r>
                    </a:p>
                    <a:p>
                      <a:pPr algn="just">
                        <a:lnSpc>
                          <a:spcPct val="107000"/>
                        </a:lnSpc>
                        <a:spcAft>
                          <a:spcPts val="0"/>
                        </a:spcAft>
                      </a:pPr>
                      <a:r>
                        <a:rPr lang="ru-RU" sz="2000" b="1" dirty="0">
                          <a:solidFill>
                            <a:schemeClr val="tx1"/>
                          </a:solidFill>
                          <a:effectLst/>
                        </a:rPr>
                        <a:t>Метод </a:t>
                      </a:r>
                      <a:r>
                        <a:rPr lang="ru-RU" sz="2000" b="1" dirty="0" err="1">
                          <a:solidFill>
                            <a:schemeClr val="tx1"/>
                          </a:solidFill>
                          <a:effectLst/>
                        </a:rPr>
                        <a:t>синектики</a:t>
                      </a:r>
                      <a:endParaRPr lang="ru-RU" sz="2000" b="1" dirty="0">
                        <a:solidFill>
                          <a:schemeClr val="tx1"/>
                        </a:solidFill>
                        <a:effectLst/>
                      </a:endParaRPr>
                    </a:p>
                    <a:p>
                      <a:pPr algn="just">
                        <a:lnSpc>
                          <a:spcPct val="107000"/>
                        </a:lnSpc>
                        <a:spcAft>
                          <a:spcPts val="0"/>
                        </a:spcAft>
                      </a:pPr>
                      <a:r>
                        <a:rPr lang="ru-RU" sz="2000" b="1" dirty="0">
                          <a:solidFill>
                            <a:schemeClr val="tx1"/>
                          </a:solidFill>
                          <a:effectLst/>
                        </a:rPr>
                        <a:t>Метод «Шесть мыслящих шляп»</a:t>
                      </a:r>
                    </a:p>
                    <a:p>
                      <a:pPr algn="just">
                        <a:lnSpc>
                          <a:spcPct val="107000"/>
                        </a:lnSpc>
                        <a:spcAft>
                          <a:spcPts val="0"/>
                        </a:spcAft>
                      </a:pPr>
                      <a:r>
                        <a:rPr lang="ru-RU" sz="2000" b="1" dirty="0">
                          <a:solidFill>
                            <a:schemeClr val="tx1"/>
                          </a:solidFill>
                          <a:effectLst/>
                        </a:rPr>
                        <a:t>Карта мысли</a:t>
                      </a:r>
                    </a:p>
                    <a:p>
                      <a:pPr algn="just">
                        <a:lnSpc>
                          <a:spcPct val="107000"/>
                        </a:lnSpc>
                        <a:spcAft>
                          <a:spcPts val="0"/>
                        </a:spcAft>
                      </a:pPr>
                      <a:r>
                        <a:rPr lang="ru-RU" sz="2000" b="1" dirty="0">
                          <a:solidFill>
                            <a:schemeClr val="tx1"/>
                          </a:solidFill>
                          <a:effectLst/>
                        </a:rPr>
                        <a:t>Метод свободных ассоциаций</a:t>
                      </a:r>
                    </a:p>
                    <a:p>
                      <a:pPr algn="just">
                        <a:lnSpc>
                          <a:spcPct val="107000"/>
                        </a:lnSpc>
                        <a:spcAft>
                          <a:spcPts val="0"/>
                        </a:spcAft>
                      </a:pPr>
                      <a:r>
                        <a:rPr lang="ru-RU" sz="2000" b="1" dirty="0">
                          <a:solidFill>
                            <a:schemeClr val="tx1"/>
                          </a:solidFill>
                          <a:effectLst/>
                        </a:rPr>
                        <a:t>Метод фокальных объектов</a:t>
                      </a:r>
                    </a:p>
                    <a:p>
                      <a:pPr algn="just">
                        <a:lnSpc>
                          <a:spcPct val="107000"/>
                        </a:lnSpc>
                        <a:spcAft>
                          <a:spcPts val="0"/>
                        </a:spcAft>
                      </a:pPr>
                      <a:r>
                        <a:rPr lang="ru-RU" sz="2000" b="1" dirty="0">
                          <a:solidFill>
                            <a:schemeClr val="tx1"/>
                          </a:solidFill>
                          <a:effectLst/>
                        </a:rPr>
                        <a:t>Метод РВС</a:t>
                      </a:r>
                      <a:endParaRPr lang="ru-RU"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819" marR="39819" marT="39819" marB="398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3136526"/>
                  </a:ext>
                </a:extLst>
              </a:tr>
              <a:tr h="1269663">
                <a:tc>
                  <a:txBody>
                    <a:bodyPr/>
                    <a:lstStyle/>
                    <a:p>
                      <a:pPr algn="just">
                        <a:lnSpc>
                          <a:spcPct val="107000"/>
                        </a:lnSpc>
                        <a:spcAft>
                          <a:spcPts val="0"/>
                        </a:spcAft>
                      </a:pPr>
                      <a:r>
                        <a:rPr lang="ru-RU" sz="2000" dirty="0">
                          <a:effectLst/>
                        </a:rPr>
                        <a:t>8. Методы принятия решений</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9819" marR="39819" marT="39819" marB="398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2000" b="1" dirty="0">
                          <a:solidFill>
                            <a:schemeClr val="tx1"/>
                          </a:solidFill>
                          <a:effectLst/>
                        </a:rPr>
                        <a:t>Экономико-математические модели</a:t>
                      </a:r>
                    </a:p>
                    <a:p>
                      <a:pPr algn="just">
                        <a:lnSpc>
                          <a:spcPct val="107000"/>
                        </a:lnSpc>
                        <a:spcAft>
                          <a:spcPts val="0"/>
                        </a:spcAft>
                      </a:pPr>
                      <a:r>
                        <a:rPr lang="ru-RU" sz="2000" b="1" dirty="0">
                          <a:solidFill>
                            <a:schemeClr val="tx1"/>
                          </a:solidFill>
                          <a:effectLst/>
                        </a:rPr>
                        <a:t>Таблицы решений</a:t>
                      </a:r>
                    </a:p>
                    <a:p>
                      <a:pPr algn="just">
                        <a:lnSpc>
                          <a:spcPct val="107000"/>
                        </a:lnSpc>
                        <a:spcAft>
                          <a:spcPts val="0"/>
                        </a:spcAft>
                      </a:pPr>
                      <a:r>
                        <a:rPr lang="ru-RU" sz="2000" b="1" dirty="0">
                          <a:solidFill>
                            <a:schemeClr val="tx1"/>
                          </a:solidFill>
                          <a:effectLst/>
                        </a:rPr>
                        <a:t>Сравнение альтернатив</a:t>
                      </a:r>
                      <a:endParaRPr lang="ru-RU"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819" marR="39819" marT="39819" marB="398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3570699"/>
                  </a:ext>
                </a:extLst>
              </a:tr>
            </a:tbl>
          </a:graphicData>
        </a:graphic>
      </p:graphicFrame>
    </p:spTree>
    <p:extLst>
      <p:ext uri="{BB962C8B-B14F-4D97-AF65-F5344CB8AC3E}">
        <p14:creationId xmlns:p14="http://schemas.microsoft.com/office/powerpoint/2010/main" val="954259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FC05DD7-A4A2-46F6-BAD7-6F8755D21B82}"/>
              </a:ext>
            </a:extLst>
          </p:cNvPr>
          <p:cNvSpPr txBox="1"/>
          <p:nvPr/>
        </p:nvSpPr>
        <p:spPr>
          <a:xfrm>
            <a:off x="2392018" y="808383"/>
            <a:ext cx="7407964" cy="646331"/>
          </a:xfrm>
          <a:prstGeom prst="rect">
            <a:avLst/>
          </a:prstGeom>
          <a:noFill/>
        </p:spPr>
        <p:txBody>
          <a:bodyPr wrap="square">
            <a:spAutoFit/>
          </a:bodyPr>
          <a:lstStyle/>
          <a:p>
            <a:r>
              <a:rPr lang="ru-RU" dirty="0" err="1"/>
              <a:t>Main</a:t>
            </a:r>
            <a:r>
              <a:rPr lang="ru-RU" dirty="0"/>
              <a:t> </a:t>
            </a:r>
            <a:r>
              <a:rPr lang="ru-RU" dirty="0" err="1"/>
              <a:t>research</a:t>
            </a:r>
            <a:r>
              <a:rPr lang="ru-RU" dirty="0"/>
              <a:t> </a:t>
            </a:r>
            <a:r>
              <a:rPr lang="ru-RU" dirty="0" err="1"/>
              <a:t>methods</a:t>
            </a:r>
            <a:r>
              <a:rPr lang="ru-RU" dirty="0"/>
              <a:t> </a:t>
            </a:r>
            <a:r>
              <a:rPr lang="ru-RU" dirty="0" err="1"/>
              <a:t>used</a:t>
            </a:r>
            <a:r>
              <a:rPr lang="ru-RU" dirty="0"/>
              <a:t> </a:t>
            </a:r>
            <a:r>
              <a:rPr lang="ru-RU" dirty="0" err="1"/>
              <a:t>in</a:t>
            </a:r>
            <a:r>
              <a:rPr lang="ru-RU" dirty="0"/>
              <a:t> </a:t>
            </a:r>
            <a:r>
              <a:rPr lang="ru-RU" dirty="0" err="1"/>
              <a:t>economics</a:t>
            </a:r>
            <a:r>
              <a:rPr lang="ru-RU" dirty="0"/>
              <a:t>  </a:t>
            </a:r>
          </a:p>
          <a:p>
            <a:r>
              <a:rPr lang="ru-RU" dirty="0">
                <a:solidFill>
                  <a:schemeClr val="tx1"/>
                </a:solidFill>
              </a:rPr>
              <a:t>Основные исследовательские методы, используемые в экономике</a:t>
            </a:r>
            <a:endParaRPr lang="ru-RU" dirty="0"/>
          </a:p>
        </p:txBody>
      </p:sp>
      <p:sp>
        <p:nvSpPr>
          <p:cNvPr id="8" name="TextBox 7">
            <a:extLst>
              <a:ext uri="{FF2B5EF4-FFF2-40B4-BE49-F238E27FC236}">
                <a16:creationId xmlns:a16="http://schemas.microsoft.com/office/drawing/2014/main" id="{812FAB69-BA74-48C3-B474-923DB4225472}"/>
              </a:ext>
            </a:extLst>
          </p:cNvPr>
          <p:cNvSpPr txBox="1"/>
          <p:nvPr/>
        </p:nvSpPr>
        <p:spPr>
          <a:xfrm>
            <a:off x="2266122" y="1617634"/>
            <a:ext cx="6997148" cy="4431983"/>
          </a:xfrm>
          <a:prstGeom prst="rect">
            <a:avLst/>
          </a:prstGeom>
          <a:noFill/>
        </p:spPr>
        <p:txBody>
          <a:bodyPr wrap="square">
            <a:spAutoFit/>
          </a:bodyPr>
          <a:lstStyle/>
          <a:p>
            <a:r>
              <a:rPr lang="ru-RU" dirty="0" err="1"/>
              <a:t>Methods</a:t>
            </a:r>
            <a:r>
              <a:rPr lang="ru-RU" dirty="0"/>
              <a:t> </a:t>
            </a:r>
            <a:r>
              <a:rPr lang="ru-RU" dirty="0" err="1"/>
              <a:t>of</a:t>
            </a:r>
            <a:r>
              <a:rPr lang="ru-RU" dirty="0"/>
              <a:t> </a:t>
            </a:r>
            <a:r>
              <a:rPr lang="ru-RU" dirty="0" err="1"/>
              <a:t>psychological</a:t>
            </a:r>
            <a:r>
              <a:rPr lang="ru-RU" dirty="0"/>
              <a:t> </a:t>
            </a:r>
            <a:r>
              <a:rPr lang="ru-RU" dirty="0" err="1"/>
              <a:t>activation</a:t>
            </a:r>
            <a:r>
              <a:rPr lang="ru-RU" dirty="0"/>
              <a:t> </a:t>
            </a:r>
            <a:r>
              <a:rPr lang="ru-RU" dirty="0" err="1"/>
              <a:t>of</a:t>
            </a:r>
            <a:r>
              <a:rPr lang="ru-RU" dirty="0"/>
              <a:t> </a:t>
            </a:r>
            <a:r>
              <a:rPr lang="ru-RU" dirty="0" err="1"/>
              <a:t>creativity</a:t>
            </a:r>
            <a:r>
              <a:rPr lang="ru-RU" dirty="0"/>
              <a:t>  </a:t>
            </a:r>
          </a:p>
          <a:p>
            <a:r>
              <a:rPr lang="ru-RU" sz="2000" b="1" dirty="0"/>
              <a:t>Методы психологической активизации творчества  </a:t>
            </a:r>
          </a:p>
          <a:p>
            <a:r>
              <a:rPr lang="en-US" dirty="0"/>
              <a:t>Brain attack (storming and its varieties)</a:t>
            </a:r>
          </a:p>
          <a:p>
            <a:r>
              <a:rPr lang="en-US" dirty="0"/>
              <a:t>Synectic method</a:t>
            </a:r>
          </a:p>
          <a:p>
            <a:r>
              <a:rPr lang="en-US" dirty="0"/>
              <a:t>Six Thought Hats Method</a:t>
            </a:r>
          </a:p>
          <a:p>
            <a:r>
              <a:rPr lang="en-US" dirty="0"/>
              <a:t>Thought Map</a:t>
            </a:r>
          </a:p>
          <a:p>
            <a:r>
              <a:rPr lang="en-US" dirty="0"/>
              <a:t>Free association method</a:t>
            </a:r>
          </a:p>
          <a:p>
            <a:r>
              <a:rPr lang="en-US" dirty="0"/>
              <a:t>Focal Object Method</a:t>
            </a:r>
          </a:p>
          <a:p>
            <a:r>
              <a:rPr lang="en-US" dirty="0"/>
              <a:t>PBC method</a:t>
            </a:r>
            <a:endParaRPr lang="ru-RU" dirty="0"/>
          </a:p>
          <a:p>
            <a:r>
              <a:rPr lang="ru-RU" sz="1800" dirty="0">
                <a:effectLst/>
              </a:rPr>
              <a:t>. </a:t>
            </a:r>
            <a:r>
              <a:rPr lang="ru-RU" sz="2400" b="1" dirty="0">
                <a:effectLst/>
              </a:rPr>
              <a:t>Методы принятия решений</a:t>
            </a:r>
          </a:p>
          <a:p>
            <a:r>
              <a:rPr lang="en-US" sz="2400" b="1" dirty="0"/>
              <a:t>decision method</a:t>
            </a:r>
            <a:endParaRPr lang="ru-RU" sz="2400" b="1" dirty="0"/>
          </a:p>
          <a:p>
            <a:r>
              <a:rPr lang="en-US" dirty="0"/>
              <a:t>Economic and mathematical models</a:t>
            </a:r>
          </a:p>
          <a:p>
            <a:r>
              <a:rPr lang="en-US" dirty="0"/>
              <a:t>Solution Tables</a:t>
            </a:r>
          </a:p>
          <a:p>
            <a:r>
              <a:rPr lang="en-US" dirty="0"/>
              <a:t>Comparison of alternatives</a:t>
            </a:r>
            <a:endParaRPr lang="ru-RU" dirty="0"/>
          </a:p>
          <a:p>
            <a:endParaRPr lang="ru-RU" dirty="0"/>
          </a:p>
        </p:txBody>
      </p:sp>
    </p:spTree>
    <p:extLst>
      <p:ext uri="{BB962C8B-B14F-4D97-AF65-F5344CB8AC3E}">
        <p14:creationId xmlns:p14="http://schemas.microsoft.com/office/powerpoint/2010/main" val="3945185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800" dirty="0">
                <a:solidFill>
                  <a:schemeClr val="tx1"/>
                </a:solidFill>
              </a:rPr>
              <a:t>Основные исследовательские методы, используемые в экономике</a:t>
            </a:r>
            <a:br>
              <a:rPr lang="ru-RU" sz="1800" dirty="0">
                <a:solidFill>
                  <a:schemeClr val="tx1"/>
                </a:solidFill>
              </a:rPr>
            </a:br>
            <a:r>
              <a:rPr lang="en-US" sz="1800" dirty="0">
                <a:solidFill>
                  <a:schemeClr val="tx1"/>
                </a:solidFill>
              </a:rPr>
              <a:t>Main research methods used in economics</a:t>
            </a:r>
            <a:endParaRPr lang="ru-RU" sz="1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618873728"/>
              </p:ext>
            </p:extLst>
          </p:nvPr>
        </p:nvGraphicFramePr>
        <p:xfrm>
          <a:off x="1815984" y="2419003"/>
          <a:ext cx="8126037" cy="3768472"/>
        </p:xfrm>
        <a:graphic>
          <a:graphicData uri="http://schemas.openxmlformats.org/drawingml/2006/table">
            <a:tbl>
              <a:tblPr firstRow="1" firstCol="1" bandRow="1">
                <a:tableStyleId>{5C22544A-7EE6-4342-B048-85BDC9FD1C3A}</a:tableStyleId>
              </a:tblPr>
              <a:tblGrid>
                <a:gridCol w="3678729">
                  <a:extLst>
                    <a:ext uri="{9D8B030D-6E8A-4147-A177-3AD203B41FA5}">
                      <a16:colId xmlns:a16="http://schemas.microsoft.com/office/drawing/2014/main" val="3085530548"/>
                    </a:ext>
                  </a:extLst>
                </a:gridCol>
                <a:gridCol w="4447308">
                  <a:extLst>
                    <a:ext uri="{9D8B030D-6E8A-4147-A177-3AD203B41FA5}">
                      <a16:colId xmlns:a16="http://schemas.microsoft.com/office/drawing/2014/main" val="1104499269"/>
                    </a:ext>
                  </a:extLst>
                </a:gridCol>
              </a:tblGrid>
              <a:tr h="1820488">
                <a:tc>
                  <a:txBody>
                    <a:bodyPr/>
                    <a:lstStyle/>
                    <a:p>
                      <a:pPr algn="just">
                        <a:lnSpc>
                          <a:spcPct val="107000"/>
                        </a:lnSpc>
                        <a:spcAft>
                          <a:spcPts val="0"/>
                        </a:spcAft>
                      </a:pPr>
                      <a:r>
                        <a:rPr lang="ru-RU" sz="2000" dirty="0">
                          <a:effectLst/>
                        </a:rPr>
                        <a:t>9. Методы прогнозирования</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1800" b="1" dirty="0">
                          <a:solidFill>
                            <a:schemeClr val="tx1"/>
                          </a:solidFill>
                          <a:effectLst/>
                        </a:rPr>
                        <a:t>Экспертные</a:t>
                      </a:r>
                    </a:p>
                    <a:p>
                      <a:pPr algn="just">
                        <a:lnSpc>
                          <a:spcPct val="107000"/>
                        </a:lnSpc>
                        <a:spcAft>
                          <a:spcPts val="0"/>
                        </a:spcAft>
                      </a:pPr>
                      <a:r>
                        <a:rPr lang="ru-RU" sz="1800" b="1" dirty="0">
                          <a:solidFill>
                            <a:schemeClr val="tx1"/>
                          </a:solidFill>
                          <a:effectLst/>
                        </a:rPr>
                        <a:t>Экстраполяции</a:t>
                      </a:r>
                    </a:p>
                    <a:p>
                      <a:pPr algn="just">
                        <a:lnSpc>
                          <a:spcPct val="107000"/>
                        </a:lnSpc>
                        <a:spcAft>
                          <a:spcPts val="0"/>
                        </a:spcAft>
                      </a:pPr>
                      <a:r>
                        <a:rPr lang="ru-RU" sz="1800" b="1" dirty="0">
                          <a:solidFill>
                            <a:schemeClr val="tx1"/>
                          </a:solidFill>
                          <a:effectLst/>
                        </a:rPr>
                        <a:t>Аналогии</a:t>
                      </a:r>
                    </a:p>
                    <a:p>
                      <a:pPr algn="just">
                        <a:lnSpc>
                          <a:spcPct val="107000"/>
                        </a:lnSpc>
                        <a:spcAft>
                          <a:spcPts val="0"/>
                        </a:spcAft>
                      </a:pPr>
                      <a:r>
                        <a:rPr lang="ru-RU" sz="1800" b="1" dirty="0">
                          <a:solidFill>
                            <a:schemeClr val="tx1"/>
                          </a:solidFill>
                          <a:effectLst/>
                        </a:rPr>
                        <a:t>Метод </a:t>
                      </a:r>
                      <a:r>
                        <a:rPr lang="ru-RU" sz="1800" b="1" dirty="0" err="1">
                          <a:solidFill>
                            <a:schemeClr val="tx1"/>
                          </a:solidFill>
                          <a:effectLst/>
                        </a:rPr>
                        <a:t>Дельфи</a:t>
                      </a:r>
                      <a:r>
                        <a:rPr lang="ru-RU" sz="1800" b="1" dirty="0">
                          <a:solidFill>
                            <a:schemeClr val="tx1"/>
                          </a:solidFill>
                          <a:effectLst/>
                        </a:rPr>
                        <a:t> (и его разновидности)</a:t>
                      </a:r>
                    </a:p>
                    <a:p>
                      <a:pPr algn="just">
                        <a:lnSpc>
                          <a:spcPct val="107000"/>
                        </a:lnSpc>
                        <a:spcAft>
                          <a:spcPts val="0"/>
                        </a:spcAft>
                      </a:pPr>
                      <a:r>
                        <a:rPr lang="ru-RU" sz="1800" b="1" dirty="0">
                          <a:solidFill>
                            <a:schemeClr val="tx1"/>
                          </a:solidFill>
                          <a:effectLst/>
                        </a:rPr>
                        <a:t>Регрессионный анализ</a:t>
                      </a:r>
                    </a:p>
                    <a:p>
                      <a:pPr algn="just">
                        <a:lnSpc>
                          <a:spcPct val="107000"/>
                        </a:lnSpc>
                        <a:spcAft>
                          <a:spcPts val="0"/>
                        </a:spcAft>
                      </a:pPr>
                      <a:r>
                        <a:rPr lang="ru-RU" sz="1800" b="1" dirty="0">
                          <a:solidFill>
                            <a:schemeClr val="tx1"/>
                          </a:solidFill>
                          <a:effectLst/>
                        </a:rPr>
                        <a:t>Имитационные модели</a:t>
                      </a:r>
                      <a:endParaRPr lang="ru-RU"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4554816"/>
                  </a:ext>
                </a:extLst>
              </a:tr>
              <a:tr h="0">
                <a:tc>
                  <a:txBody>
                    <a:bodyPr/>
                    <a:lstStyle/>
                    <a:p>
                      <a:endParaRPr lang="ru-RU" sz="1000" dirty="0">
                        <a:effectLst/>
                        <a:latin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7000"/>
                        </a:lnSpc>
                        <a:spcAft>
                          <a:spcPts val="0"/>
                        </a:spcAft>
                      </a:pPr>
                      <a:r>
                        <a:rPr lang="ru-RU" sz="1800" b="1" dirty="0">
                          <a:solidFill>
                            <a:schemeClr val="tx1"/>
                          </a:solidFill>
                          <a:effectLst/>
                        </a:rPr>
                        <a:t>Графические модели</a:t>
                      </a:r>
                    </a:p>
                    <a:p>
                      <a:pPr algn="just">
                        <a:lnSpc>
                          <a:spcPct val="107000"/>
                        </a:lnSpc>
                        <a:spcAft>
                          <a:spcPts val="0"/>
                        </a:spcAft>
                      </a:pPr>
                      <a:r>
                        <a:rPr lang="ru-RU" sz="1800" b="1" dirty="0">
                          <a:solidFill>
                            <a:schemeClr val="tx1"/>
                          </a:solidFill>
                          <a:effectLst/>
                        </a:rPr>
                        <a:t>Физические модели</a:t>
                      </a:r>
                    </a:p>
                    <a:p>
                      <a:pPr algn="just">
                        <a:lnSpc>
                          <a:spcPct val="107000"/>
                        </a:lnSpc>
                        <a:spcAft>
                          <a:spcPts val="0"/>
                        </a:spcAft>
                      </a:pPr>
                      <a:r>
                        <a:rPr lang="ru-RU" sz="1800" b="1" dirty="0" err="1">
                          <a:solidFill>
                            <a:schemeClr val="tx1"/>
                          </a:solidFill>
                          <a:effectLst/>
                        </a:rPr>
                        <a:t>Органиграммы</a:t>
                      </a:r>
                      <a:endParaRPr lang="ru-RU" sz="1800" b="1" dirty="0">
                        <a:solidFill>
                          <a:schemeClr val="tx1"/>
                        </a:solidFill>
                        <a:effectLst/>
                      </a:endParaRPr>
                    </a:p>
                    <a:p>
                      <a:pPr algn="just">
                        <a:lnSpc>
                          <a:spcPct val="107000"/>
                        </a:lnSpc>
                        <a:spcAft>
                          <a:spcPts val="0"/>
                        </a:spcAft>
                      </a:pPr>
                      <a:r>
                        <a:rPr lang="ru-RU" sz="1800" b="1" dirty="0" err="1">
                          <a:solidFill>
                            <a:schemeClr val="tx1"/>
                          </a:solidFill>
                          <a:effectLst/>
                        </a:rPr>
                        <a:t>Оперограммы</a:t>
                      </a:r>
                      <a:endParaRPr lang="ru-RU" sz="1800" b="1" dirty="0">
                        <a:solidFill>
                          <a:schemeClr val="tx1"/>
                        </a:solidFill>
                        <a:effectLst/>
                      </a:endParaRPr>
                    </a:p>
                    <a:p>
                      <a:pPr algn="just">
                        <a:lnSpc>
                          <a:spcPct val="107000"/>
                        </a:lnSpc>
                        <a:spcAft>
                          <a:spcPts val="0"/>
                        </a:spcAft>
                      </a:pPr>
                      <a:r>
                        <a:rPr lang="ru-RU" sz="1800" b="1" dirty="0">
                          <a:solidFill>
                            <a:schemeClr val="tx1"/>
                          </a:solidFill>
                          <a:effectLst/>
                        </a:rPr>
                        <a:t>Должностные инструкции</a:t>
                      </a:r>
                    </a:p>
                    <a:p>
                      <a:pPr algn="just">
                        <a:lnSpc>
                          <a:spcPct val="107000"/>
                        </a:lnSpc>
                        <a:spcAft>
                          <a:spcPts val="0"/>
                        </a:spcAft>
                      </a:pPr>
                      <a:r>
                        <a:rPr lang="ru-RU" sz="1800" b="1" dirty="0">
                          <a:solidFill>
                            <a:schemeClr val="tx1"/>
                          </a:solidFill>
                          <a:effectLst/>
                        </a:rPr>
                        <a:t>Презентации</a:t>
                      </a:r>
                      <a:endParaRPr lang="ru-RU"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9030440"/>
                  </a:ext>
                </a:extLst>
              </a:tr>
            </a:tbl>
          </a:graphicData>
        </a:graphic>
      </p:graphicFrame>
    </p:spTree>
    <p:extLst>
      <p:ext uri="{BB962C8B-B14F-4D97-AF65-F5344CB8AC3E}">
        <p14:creationId xmlns:p14="http://schemas.microsoft.com/office/powerpoint/2010/main" val="3941095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B538DC-9F7E-49CC-A8D0-ABB99F03C374}"/>
              </a:ext>
            </a:extLst>
          </p:cNvPr>
          <p:cNvSpPr>
            <a:spLocks noGrp="1"/>
          </p:cNvSpPr>
          <p:nvPr>
            <p:ph type="title"/>
          </p:nvPr>
        </p:nvSpPr>
        <p:spPr/>
        <p:txBody>
          <a:bodyPr/>
          <a:lstStyle/>
          <a:p>
            <a:r>
              <a:rPr lang="en-US" dirty="0"/>
              <a:t>forecasting methods</a:t>
            </a:r>
            <a:endParaRPr lang="ru-RU" dirty="0"/>
          </a:p>
        </p:txBody>
      </p:sp>
      <p:sp>
        <p:nvSpPr>
          <p:cNvPr id="3" name="Объект 2">
            <a:extLst>
              <a:ext uri="{FF2B5EF4-FFF2-40B4-BE49-F238E27FC236}">
                <a16:creationId xmlns:a16="http://schemas.microsoft.com/office/drawing/2014/main" id="{E1304D95-C4ED-4AD5-9AF1-5225832D23DD}"/>
              </a:ext>
            </a:extLst>
          </p:cNvPr>
          <p:cNvSpPr>
            <a:spLocks noGrp="1"/>
          </p:cNvSpPr>
          <p:nvPr>
            <p:ph idx="1"/>
          </p:nvPr>
        </p:nvSpPr>
        <p:spPr/>
        <p:txBody>
          <a:bodyPr/>
          <a:lstStyle/>
          <a:p>
            <a:r>
              <a:rPr lang="en-US" dirty="0"/>
              <a:t>Expert</a:t>
            </a:r>
          </a:p>
          <a:p>
            <a:r>
              <a:rPr lang="en-US" dirty="0"/>
              <a:t>Extrapolations</a:t>
            </a:r>
          </a:p>
          <a:p>
            <a:r>
              <a:rPr lang="en-US" dirty="0"/>
              <a:t>Analogies</a:t>
            </a:r>
          </a:p>
          <a:p>
            <a:r>
              <a:rPr lang="en-US" dirty="0"/>
              <a:t>Delphi method (and its varieties)</a:t>
            </a:r>
          </a:p>
          <a:p>
            <a:r>
              <a:rPr lang="en-US" dirty="0"/>
              <a:t>Regression analysis</a:t>
            </a:r>
          </a:p>
          <a:p>
            <a:r>
              <a:rPr lang="en-US" dirty="0"/>
              <a:t>Simulation models</a:t>
            </a:r>
            <a:endParaRPr lang="ru-RU" dirty="0"/>
          </a:p>
        </p:txBody>
      </p:sp>
    </p:spTree>
    <p:extLst>
      <p:ext uri="{BB962C8B-B14F-4D97-AF65-F5344CB8AC3E}">
        <p14:creationId xmlns:p14="http://schemas.microsoft.com/office/powerpoint/2010/main" val="4046587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ABE386-1B6F-4113-A4B9-D0DE3EA34665}"/>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5E89A07A-D83E-43EB-AE39-5AAD7550C54D}"/>
              </a:ext>
            </a:extLst>
          </p:cNvPr>
          <p:cNvSpPr>
            <a:spLocks noGrp="1"/>
          </p:cNvSpPr>
          <p:nvPr>
            <p:ph idx="1"/>
          </p:nvPr>
        </p:nvSpPr>
        <p:spPr/>
        <p:txBody>
          <a:bodyPr/>
          <a:lstStyle/>
          <a:p>
            <a:r>
              <a:rPr lang="en-US" dirty="0"/>
              <a:t>Graphics Models</a:t>
            </a:r>
          </a:p>
          <a:p>
            <a:r>
              <a:rPr lang="en-US" dirty="0"/>
              <a:t>Physical models</a:t>
            </a:r>
          </a:p>
          <a:p>
            <a:r>
              <a:rPr lang="en-US" dirty="0"/>
              <a:t>Organigrams</a:t>
            </a:r>
          </a:p>
          <a:p>
            <a:r>
              <a:rPr lang="en-US" dirty="0" err="1"/>
              <a:t>Operogramma</a:t>
            </a:r>
            <a:endParaRPr lang="en-US" dirty="0"/>
          </a:p>
          <a:p>
            <a:r>
              <a:rPr lang="en-US" dirty="0"/>
              <a:t>Job descriptions</a:t>
            </a:r>
          </a:p>
          <a:p>
            <a:r>
              <a:rPr lang="en-US" dirty="0"/>
              <a:t>Presentations</a:t>
            </a:r>
            <a:endParaRPr lang="ru-RU" dirty="0"/>
          </a:p>
        </p:txBody>
      </p:sp>
    </p:spTree>
    <p:extLst>
      <p:ext uri="{BB962C8B-B14F-4D97-AF65-F5344CB8AC3E}">
        <p14:creationId xmlns:p14="http://schemas.microsoft.com/office/powerpoint/2010/main" val="575119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000" b="1" dirty="0">
                <a:solidFill>
                  <a:schemeClr val="tx1"/>
                </a:solidFill>
              </a:rPr>
              <a:t>Исследовательскую работу выполняют в определенной последовательности. </a:t>
            </a:r>
            <a:br>
              <a:rPr lang="ru-RU" sz="2000" b="1" dirty="0">
                <a:solidFill>
                  <a:schemeClr val="tx1"/>
                </a:solidFill>
              </a:rPr>
            </a:br>
            <a:r>
              <a:rPr lang="ru-RU" sz="2000" b="1" dirty="0">
                <a:solidFill>
                  <a:schemeClr val="tx1"/>
                </a:solidFill>
              </a:rPr>
              <a:t>Процесс выполнения включает в себя шесть этапов:</a:t>
            </a:r>
            <a:br>
              <a:rPr lang="ru-RU" sz="2000" b="1" dirty="0">
                <a:solidFill>
                  <a:schemeClr val="tx1"/>
                </a:solidFill>
              </a:rPr>
            </a:br>
            <a:br>
              <a:rPr lang="ru-RU" sz="2000" b="1" dirty="0">
                <a:solidFill>
                  <a:schemeClr val="tx1"/>
                </a:solidFill>
              </a:rPr>
            </a:br>
            <a:r>
              <a:rPr lang="en-US" sz="2000" b="1" dirty="0">
                <a:solidFill>
                  <a:schemeClr val="tx1"/>
                </a:solidFill>
              </a:rPr>
              <a:t>Research work is carried out in a certain sequence. The execution process includes six steps:</a:t>
            </a:r>
            <a:endParaRPr lang="ru-RU" sz="2000" b="1" dirty="0"/>
          </a:p>
        </p:txBody>
      </p:sp>
      <p:sp>
        <p:nvSpPr>
          <p:cNvPr id="3" name="Объект 2"/>
          <p:cNvSpPr>
            <a:spLocks noGrp="1"/>
          </p:cNvSpPr>
          <p:nvPr>
            <p:ph idx="1"/>
          </p:nvPr>
        </p:nvSpPr>
        <p:spPr/>
        <p:txBody>
          <a:bodyPr>
            <a:normAutofit fontScale="70000" lnSpcReduction="20000"/>
          </a:bodyPr>
          <a:lstStyle/>
          <a:p>
            <a:pPr marL="0" indent="0">
              <a:buNone/>
            </a:pPr>
            <a:r>
              <a:rPr lang="ru-RU" sz="1500" dirty="0">
                <a:solidFill>
                  <a:schemeClr val="tx1"/>
                </a:solidFill>
              </a:rPr>
              <a:t>1) формулирование темы;</a:t>
            </a:r>
          </a:p>
          <a:p>
            <a:pPr marL="0" indent="0">
              <a:buNone/>
            </a:pPr>
            <a:r>
              <a:rPr lang="ru-RU" sz="1500" dirty="0">
                <a:solidFill>
                  <a:schemeClr val="tx1"/>
                </a:solidFill>
              </a:rPr>
              <a:t>2) формулирование цели и задач исследования;</a:t>
            </a:r>
          </a:p>
          <a:p>
            <a:pPr marL="0" indent="0">
              <a:buNone/>
            </a:pPr>
            <a:r>
              <a:rPr lang="ru-RU" sz="1500" dirty="0">
                <a:solidFill>
                  <a:schemeClr val="tx1"/>
                </a:solidFill>
              </a:rPr>
              <a:t>З) теоретические исследования;</a:t>
            </a:r>
          </a:p>
          <a:p>
            <a:pPr marL="0" indent="0">
              <a:buNone/>
            </a:pPr>
            <a:r>
              <a:rPr lang="ru-RU" sz="1500" dirty="0">
                <a:solidFill>
                  <a:schemeClr val="tx1"/>
                </a:solidFill>
              </a:rPr>
              <a:t>4) экспериментальные исследования;</a:t>
            </a:r>
          </a:p>
          <a:p>
            <a:pPr marL="0" indent="0">
              <a:buNone/>
            </a:pPr>
            <a:r>
              <a:rPr lang="ru-RU" sz="1500" dirty="0">
                <a:solidFill>
                  <a:schemeClr val="tx1"/>
                </a:solidFill>
              </a:rPr>
              <a:t>5) анализ и оформление научных исследований;</a:t>
            </a:r>
          </a:p>
          <a:p>
            <a:pPr marL="0" indent="0">
              <a:buNone/>
            </a:pPr>
            <a:r>
              <a:rPr lang="ru-RU" sz="1500" dirty="0">
                <a:solidFill>
                  <a:schemeClr val="tx1"/>
                </a:solidFill>
              </a:rPr>
              <a:t>6) внедрение и эффективность научных исследований.</a:t>
            </a:r>
          </a:p>
          <a:p>
            <a:r>
              <a:rPr lang="en-US" sz="1500" dirty="0"/>
              <a:t>1) formulation of the topic;</a:t>
            </a:r>
          </a:p>
          <a:p>
            <a:r>
              <a:rPr lang="en-US" sz="2000" dirty="0"/>
              <a:t>2) formulation of the purpose and objectives of the study;</a:t>
            </a:r>
          </a:p>
          <a:p>
            <a:r>
              <a:rPr lang="en-US" sz="2000" dirty="0"/>
              <a:t>H) theoretical studies;</a:t>
            </a:r>
          </a:p>
          <a:p>
            <a:r>
              <a:rPr lang="en-US" sz="2000" dirty="0"/>
              <a:t>4) experimental studies;</a:t>
            </a:r>
          </a:p>
          <a:p>
            <a:r>
              <a:rPr lang="en-US" sz="2000" dirty="0"/>
              <a:t>5) analysis and design of scientific research;</a:t>
            </a:r>
          </a:p>
          <a:p>
            <a:r>
              <a:rPr lang="en-US" sz="2000" dirty="0"/>
              <a:t>6) implementation and efficiency of scientific research.</a:t>
            </a:r>
            <a:endParaRPr lang="ru-RU" sz="2000" dirty="0"/>
          </a:p>
        </p:txBody>
      </p:sp>
    </p:spTree>
    <p:extLst>
      <p:ext uri="{BB962C8B-B14F-4D97-AF65-F5344CB8AC3E}">
        <p14:creationId xmlns:p14="http://schemas.microsoft.com/office/powerpoint/2010/main" val="106466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Содержание дисциплины</a:t>
            </a:r>
            <a:br>
              <a:rPr lang="ru-RU" b="1" dirty="0"/>
            </a:br>
            <a:r>
              <a:rPr lang="ru-RU" b="1" dirty="0"/>
              <a:t>(тематический план)</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673961682"/>
              </p:ext>
            </p:extLst>
          </p:nvPr>
        </p:nvGraphicFramePr>
        <p:xfrm>
          <a:off x="1113905" y="2661917"/>
          <a:ext cx="10033462" cy="3309978"/>
        </p:xfrm>
        <a:graphic>
          <a:graphicData uri="http://schemas.openxmlformats.org/drawingml/2006/table">
            <a:tbl>
              <a:tblPr>
                <a:tableStyleId>{5C22544A-7EE6-4342-B048-85BDC9FD1C3A}</a:tableStyleId>
              </a:tblPr>
              <a:tblGrid>
                <a:gridCol w="558400">
                  <a:extLst>
                    <a:ext uri="{9D8B030D-6E8A-4147-A177-3AD203B41FA5}">
                      <a16:colId xmlns:a16="http://schemas.microsoft.com/office/drawing/2014/main" val="1217696173"/>
                    </a:ext>
                  </a:extLst>
                </a:gridCol>
                <a:gridCol w="9475062">
                  <a:extLst>
                    <a:ext uri="{9D8B030D-6E8A-4147-A177-3AD203B41FA5}">
                      <a16:colId xmlns:a16="http://schemas.microsoft.com/office/drawing/2014/main" val="3511624443"/>
                    </a:ext>
                  </a:extLst>
                </a:gridCol>
              </a:tblGrid>
              <a:tr h="754614">
                <a:tc>
                  <a:txBody>
                    <a:bodyPr/>
                    <a:lstStyle/>
                    <a:p>
                      <a:pPr algn="just" fontAlgn="base" hangingPunct="0">
                        <a:spcAft>
                          <a:spcPts val="0"/>
                        </a:spcAft>
                      </a:pPr>
                      <a:r>
                        <a:rPr lang="ru-RU" sz="1800" dirty="0">
                          <a:effectLst/>
                        </a:rPr>
                        <a:t>№ раздела</a:t>
                      </a:r>
                      <a:endParaRPr lang="ru-RU" sz="1800" dirty="0">
                        <a:effectLst/>
                        <a:latin typeface="Times New Roman" panose="02020603050405020304" pitchFamily="18" charset="0"/>
                        <a:ea typeface="Times New Roman" panose="02020603050405020304" pitchFamily="18"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hangingPunct="0">
                        <a:spcAft>
                          <a:spcPts val="0"/>
                        </a:spcAft>
                      </a:pPr>
                      <a:r>
                        <a:rPr lang="ru-RU" sz="1800" b="1" dirty="0">
                          <a:effectLst/>
                        </a:rPr>
                        <a:t>Наименование раздела дисциплины</a:t>
                      </a:r>
                      <a:endParaRPr lang="ru-RU" sz="1800" b="1"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4263386"/>
                  </a:ext>
                </a:extLst>
              </a:tr>
              <a:tr h="486028">
                <a:tc>
                  <a:txBody>
                    <a:bodyPr/>
                    <a:lstStyle/>
                    <a:p>
                      <a:pPr algn="l" fontAlgn="base" hangingPunct="0">
                        <a:spcAft>
                          <a:spcPts val="0"/>
                        </a:spcAft>
                      </a:pPr>
                      <a:r>
                        <a:rPr lang="ru-RU" sz="1800" dirty="0">
                          <a:effectLst/>
                        </a:rPr>
                        <a:t>1.</a:t>
                      </a:r>
                      <a:endParaRPr lang="ru-RU"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ru-RU" sz="1800" dirty="0">
                          <a:effectLst/>
                        </a:rPr>
                        <a:t>Тема 1. Наука и научное исследование. </a:t>
                      </a:r>
                      <a:r>
                        <a:rPr lang="ru-RU" sz="1800" kern="100" dirty="0">
                          <a:effectLst/>
                        </a:rPr>
                        <a:t>Роль науки в развитии общества</a:t>
                      </a:r>
                      <a:endParaRPr lang="ru-RU"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358265"/>
                  </a:ext>
                </a:extLst>
              </a:tr>
              <a:tr h="486028">
                <a:tc>
                  <a:txBody>
                    <a:bodyPr/>
                    <a:lstStyle/>
                    <a:p>
                      <a:pPr algn="l" fontAlgn="base" hangingPunct="0">
                        <a:spcAft>
                          <a:spcPts val="0"/>
                        </a:spcAft>
                      </a:pPr>
                      <a:r>
                        <a:rPr lang="ru-RU" sz="1800">
                          <a:effectLst/>
                        </a:rPr>
                        <a:t>2</a:t>
                      </a:r>
                      <a:endParaRPr lang="ru-RU"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ru-RU" sz="1800" dirty="0">
                          <a:effectLst/>
                        </a:rPr>
                        <a:t>Тема 2. Структура и критерии научного знания. Классификация научного знания. Формы организации научного знания</a:t>
                      </a:r>
                      <a:endParaRPr lang="ru-RU"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1898381"/>
                  </a:ext>
                </a:extLst>
              </a:tr>
              <a:tr h="486028">
                <a:tc>
                  <a:txBody>
                    <a:bodyPr/>
                    <a:lstStyle/>
                    <a:p>
                      <a:pPr algn="l" fontAlgn="base" hangingPunct="0">
                        <a:spcAft>
                          <a:spcPts val="0"/>
                        </a:spcAft>
                      </a:pPr>
                      <a:r>
                        <a:rPr lang="ru-RU" sz="1800">
                          <a:effectLst/>
                        </a:rPr>
                        <a:t>3</a:t>
                      </a:r>
                      <a:endParaRPr lang="ru-RU"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ru-RU" sz="1800" dirty="0">
                          <a:effectLst/>
                        </a:rPr>
                        <a:t>Тема 3. Методология теоретических и экспериментальных исследований. </a:t>
                      </a:r>
                      <a:r>
                        <a:rPr lang="ru-RU" sz="1800" kern="100" dirty="0">
                          <a:effectLst/>
                        </a:rPr>
                        <a:t>Планирование научно-исследовательской работы</a:t>
                      </a:r>
                      <a:endParaRPr lang="ru-RU"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276454"/>
                  </a:ext>
                </a:extLst>
              </a:tr>
              <a:tr h="486028">
                <a:tc>
                  <a:txBody>
                    <a:bodyPr/>
                    <a:lstStyle/>
                    <a:p>
                      <a:pPr algn="l" fontAlgn="base" hangingPunct="0">
                        <a:spcAft>
                          <a:spcPts val="0"/>
                        </a:spcAft>
                      </a:pPr>
                      <a:r>
                        <a:rPr lang="ru-RU" sz="1800">
                          <a:effectLst/>
                        </a:rPr>
                        <a:t>4</a:t>
                      </a:r>
                      <a:endParaRPr lang="ru-RU"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ru-RU" sz="1800" dirty="0">
                          <a:effectLst/>
                        </a:rPr>
                        <a:t>Тема 4. Принципы научного исследования. </a:t>
                      </a:r>
                      <a:r>
                        <a:rPr lang="ru-RU" sz="1800" kern="100" dirty="0">
                          <a:effectLst/>
                        </a:rPr>
                        <a:t>Научная информация: поиск, накопление, обработка</a:t>
                      </a:r>
                      <a:endParaRPr lang="ru-RU"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3625504"/>
                  </a:ext>
                </a:extLst>
              </a:tr>
              <a:tr h="486028">
                <a:tc>
                  <a:txBody>
                    <a:bodyPr/>
                    <a:lstStyle/>
                    <a:p>
                      <a:pPr algn="l" fontAlgn="base" hangingPunct="0">
                        <a:spcAft>
                          <a:spcPts val="0"/>
                        </a:spcAft>
                      </a:pPr>
                      <a:r>
                        <a:rPr lang="ru-RU" sz="1800">
                          <a:effectLst/>
                        </a:rPr>
                        <a:t>5</a:t>
                      </a:r>
                      <a:endParaRPr lang="ru-RU"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ru-RU" sz="1800" dirty="0">
                          <a:effectLst/>
                        </a:rPr>
                        <a:t>Тема 5. Методы научного познания. </a:t>
                      </a:r>
                      <a:r>
                        <a:rPr lang="ru-RU" sz="1800" kern="100" dirty="0">
                          <a:effectLst/>
                        </a:rPr>
                        <a:t>Общие требования к научно-исследовательской работе</a:t>
                      </a:r>
                      <a:endParaRPr lang="ru-RU"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477742"/>
                  </a:ext>
                </a:extLst>
              </a:tr>
            </a:tbl>
          </a:graphicData>
        </a:graphic>
      </p:graphicFrame>
    </p:spTree>
    <p:extLst>
      <p:ext uri="{BB962C8B-B14F-4D97-AF65-F5344CB8AC3E}">
        <p14:creationId xmlns:p14="http://schemas.microsoft.com/office/powerpoint/2010/main" val="2307147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7D184A-409F-4DBA-86BC-A83D10ACE0FD}"/>
              </a:ext>
            </a:extLst>
          </p:cNvPr>
          <p:cNvSpPr>
            <a:spLocks noGrp="1"/>
          </p:cNvSpPr>
          <p:nvPr>
            <p:ph type="title"/>
          </p:nvPr>
        </p:nvSpPr>
        <p:spPr/>
        <p:txBody>
          <a:bodyPr/>
          <a:lstStyle/>
          <a:p>
            <a:r>
              <a:rPr lang="en-US" dirty="0"/>
              <a:t>Discipline Content (Thematic Plan)</a:t>
            </a:r>
            <a:endParaRPr lang="ru-RU" dirty="0"/>
          </a:p>
        </p:txBody>
      </p:sp>
      <p:sp>
        <p:nvSpPr>
          <p:cNvPr id="3" name="Объект 2">
            <a:extLst>
              <a:ext uri="{FF2B5EF4-FFF2-40B4-BE49-F238E27FC236}">
                <a16:creationId xmlns:a16="http://schemas.microsoft.com/office/drawing/2014/main" id="{15E88FBF-815B-4ADA-875F-A578F8B40D62}"/>
              </a:ext>
            </a:extLst>
          </p:cNvPr>
          <p:cNvSpPr>
            <a:spLocks noGrp="1"/>
          </p:cNvSpPr>
          <p:nvPr>
            <p:ph idx="1"/>
          </p:nvPr>
        </p:nvSpPr>
        <p:spPr>
          <a:xfrm>
            <a:off x="1295401" y="2027583"/>
            <a:ext cx="9601196" cy="3848285"/>
          </a:xfrm>
        </p:spPr>
        <p:txBody>
          <a:bodyPr>
            <a:normAutofit fontScale="92500" lnSpcReduction="10000"/>
          </a:bodyPr>
          <a:lstStyle/>
          <a:p>
            <a:r>
              <a:rPr lang="en-US" dirty="0"/>
              <a:t>Discipline Section Name</a:t>
            </a:r>
            <a:endParaRPr lang="ru-RU" dirty="0"/>
          </a:p>
          <a:p>
            <a:r>
              <a:rPr lang="en-US" dirty="0"/>
              <a:t>Topic 1. Science and scientific research. The role of science in the development of society</a:t>
            </a:r>
            <a:endParaRPr lang="ru-RU" dirty="0"/>
          </a:p>
          <a:p>
            <a:r>
              <a:rPr lang="en-US" dirty="0"/>
              <a:t>Topic 2. Structure and criteria of scientific knowledge. Classification of scientific knowledge. Forms of organization of scientific knowledge</a:t>
            </a:r>
            <a:endParaRPr lang="ru-RU" dirty="0"/>
          </a:p>
          <a:p>
            <a:r>
              <a:rPr lang="en-US" dirty="0"/>
              <a:t>Topic 3. Methodology of theoretical and experimental research. Research planning</a:t>
            </a:r>
            <a:endParaRPr lang="ru-RU" dirty="0"/>
          </a:p>
          <a:p>
            <a:r>
              <a:rPr lang="en-US" dirty="0"/>
              <a:t>Topic 4. Principles of scientific research. Scientific information: search, accumulation, processing</a:t>
            </a:r>
            <a:endParaRPr lang="ru-RU" dirty="0"/>
          </a:p>
          <a:p>
            <a:r>
              <a:rPr lang="en-US" dirty="0"/>
              <a:t>Topic 5. Methods of scientific knowledge. General requirements for research work</a:t>
            </a:r>
            <a:endParaRPr lang="ru-RU" dirty="0"/>
          </a:p>
          <a:p>
            <a:endParaRPr lang="ru-RU" dirty="0"/>
          </a:p>
        </p:txBody>
      </p:sp>
    </p:spTree>
    <p:extLst>
      <p:ext uri="{BB962C8B-B14F-4D97-AF65-F5344CB8AC3E}">
        <p14:creationId xmlns:p14="http://schemas.microsoft.com/office/powerpoint/2010/main" val="359821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648394"/>
            <a:ext cx="9601196" cy="1729046"/>
          </a:xfrm>
        </p:spPr>
        <p:txBody>
          <a:bodyPr>
            <a:normAutofit fontScale="90000"/>
          </a:bodyPr>
          <a:lstStyle/>
          <a:p>
            <a:r>
              <a:rPr lang="ru-RU" dirty="0"/>
              <a:t>ТЕМЫ ДОКЛАДОВ И ПРЕЗЕНТАЦИЙ</a:t>
            </a:r>
            <a:br>
              <a:rPr lang="ru-RU" dirty="0"/>
            </a:br>
            <a:r>
              <a:rPr lang="ru-RU" dirty="0"/>
              <a:t>(практическое задание; </a:t>
            </a:r>
            <a:br>
              <a:rPr lang="ru-RU" dirty="0"/>
            </a:br>
            <a:r>
              <a:rPr lang="ru-RU" dirty="0"/>
              <a:t>тема по вашему выбору)</a:t>
            </a:r>
          </a:p>
        </p:txBody>
      </p:sp>
      <p:sp>
        <p:nvSpPr>
          <p:cNvPr id="3" name="Объект 2"/>
          <p:cNvSpPr>
            <a:spLocks noGrp="1"/>
          </p:cNvSpPr>
          <p:nvPr>
            <p:ph idx="1"/>
          </p:nvPr>
        </p:nvSpPr>
        <p:spPr/>
        <p:txBody>
          <a:bodyPr/>
          <a:lstStyle/>
          <a:p>
            <a:r>
              <a:rPr lang="ru-RU" dirty="0">
                <a:solidFill>
                  <a:schemeClr val="tx1"/>
                </a:solidFill>
              </a:rPr>
              <a:t>Понятия метода, принципа, способа познания.</a:t>
            </a:r>
          </a:p>
          <a:p>
            <a:r>
              <a:rPr lang="ru-RU" dirty="0">
                <a:solidFill>
                  <a:schemeClr val="tx1"/>
                </a:solidFill>
              </a:rPr>
              <a:t>Общенаучные методы познания. </a:t>
            </a:r>
          </a:p>
          <a:p>
            <a:r>
              <a:rPr lang="ru-RU" dirty="0">
                <a:solidFill>
                  <a:schemeClr val="tx1"/>
                </a:solidFill>
              </a:rPr>
              <a:t>Методы эмпирического исследования. </a:t>
            </a:r>
          </a:p>
          <a:p>
            <a:r>
              <a:rPr lang="ru-RU" dirty="0">
                <a:solidFill>
                  <a:schemeClr val="tx1"/>
                </a:solidFill>
              </a:rPr>
              <a:t>Методы теоретического исследования. </a:t>
            </a:r>
          </a:p>
          <a:p>
            <a:r>
              <a:rPr lang="ru-RU" dirty="0">
                <a:solidFill>
                  <a:schemeClr val="tx1"/>
                </a:solidFill>
              </a:rPr>
              <a:t>Разработка новых методов и методик осуществления теоретических исследований. </a:t>
            </a:r>
          </a:p>
        </p:txBody>
      </p:sp>
    </p:spTree>
    <p:extLst>
      <p:ext uri="{BB962C8B-B14F-4D97-AF65-F5344CB8AC3E}">
        <p14:creationId xmlns:p14="http://schemas.microsoft.com/office/powerpoint/2010/main" val="1747640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2307DA-325C-485B-B904-5D5BC00C8CF8}"/>
              </a:ext>
            </a:extLst>
          </p:cNvPr>
          <p:cNvSpPr>
            <a:spLocks noGrp="1"/>
          </p:cNvSpPr>
          <p:nvPr>
            <p:ph type="title"/>
          </p:nvPr>
        </p:nvSpPr>
        <p:spPr/>
        <p:txBody>
          <a:bodyPr>
            <a:normAutofit fontScale="90000"/>
          </a:bodyPr>
          <a:lstStyle/>
          <a:p>
            <a:r>
              <a:rPr lang="en-US" dirty="0"/>
              <a:t>TOPICS OF REPORTS AND PRESENTATIONS (practical assignment; subject of your choice)</a:t>
            </a:r>
            <a:endParaRPr lang="ru-RU" dirty="0"/>
          </a:p>
        </p:txBody>
      </p:sp>
      <p:sp>
        <p:nvSpPr>
          <p:cNvPr id="3" name="Объект 2">
            <a:extLst>
              <a:ext uri="{FF2B5EF4-FFF2-40B4-BE49-F238E27FC236}">
                <a16:creationId xmlns:a16="http://schemas.microsoft.com/office/drawing/2014/main" id="{4B16F11E-5098-4CC3-B36F-52997E92551B}"/>
              </a:ext>
            </a:extLst>
          </p:cNvPr>
          <p:cNvSpPr>
            <a:spLocks noGrp="1"/>
          </p:cNvSpPr>
          <p:nvPr>
            <p:ph idx="1"/>
          </p:nvPr>
        </p:nvSpPr>
        <p:spPr/>
        <p:txBody>
          <a:bodyPr/>
          <a:lstStyle/>
          <a:p>
            <a:r>
              <a:rPr lang="en-US" dirty="0"/>
              <a:t>Concepts of method, principle, way of knowing.</a:t>
            </a:r>
          </a:p>
          <a:p>
            <a:r>
              <a:rPr lang="en-US" dirty="0"/>
              <a:t>General scientific methods of knowledge.</a:t>
            </a:r>
          </a:p>
          <a:p>
            <a:r>
              <a:rPr lang="en-US" dirty="0"/>
              <a:t>Empirical research methods.</a:t>
            </a:r>
          </a:p>
          <a:p>
            <a:r>
              <a:rPr lang="en-US" dirty="0"/>
              <a:t>Theoretical research methods.</a:t>
            </a:r>
          </a:p>
          <a:p>
            <a:r>
              <a:rPr lang="en-US"/>
              <a:t>Development of new methods and methods of theoretical research.</a:t>
            </a:r>
            <a:endParaRPr lang="ru-RU" dirty="0"/>
          </a:p>
        </p:txBody>
      </p:sp>
    </p:spTree>
    <p:extLst>
      <p:ext uri="{BB962C8B-B14F-4D97-AF65-F5344CB8AC3E}">
        <p14:creationId xmlns:p14="http://schemas.microsoft.com/office/powerpoint/2010/main" val="24518174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1038</TotalTime>
  <Words>2788</Words>
  <Application>Microsoft Office PowerPoint</Application>
  <PresentationFormat>Широкоэкранный</PresentationFormat>
  <Paragraphs>309</Paragraphs>
  <Slides>35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35</vt:i4>
      </vt:variant>
    </vt:vector>
  </HeadingPairs>
  <TitlesOfParts>
    <vt:vector size="40" baseType="lpstr">
      <vt:lpstr>Arial</vt:lpstr>
      <vt:lpstr>Calibri</vt:lpstr>
      <vt:lpstr>Garamond</vt:lpstr>
      <vt:lpstr>Times New Roman</vt:lpstr>
      <vt:lpstr>Натуральные материалы</vt:lpstr>
      <vt:lpstr>СОВРЕМЕННЫЕ МЕТОДЫ ИССЛЕДОВАНИЯ MODERN RESEARCH METHODS</vt:lpstr>
      <vt:lpstr>Науку можно рассматривать в различных измерениях: Science can be considered in various dimensions:</vt:lpstr>
      <vt:lpstr>Цель научного исследования –  The purpose of scientific research -</vt:lpstr>
      <vt:lpstr>МЕТОД ИССЛЕДОВАНИЯ research technique</vt:lpstr>
      <vt:lpstr>Философские и общенаучные методы научного исследования Philosophical and general scientific methods of scientific research</vt:lpstr>
      <vt:lpstr>Презентация PowerPoint</vt:lpstr>
      <vt:lpstr>Обще логические методы Common Logical Methods</vt:lpstr>
      <vt:lpstr>Методы теоретического уровня Theoretical-level methods</vt:lpstr>
      <vt:lpstr>Методы теоретического уровня Theoretical-level methods</vt:lpstr>
      <vt:lpstr>Методы теоретического уровня Theoretical-level methods</vt:lpstr>
      <vt:lpstr>Методы теоретического уровня Theoretical-level methods</vt:lpstr>
      <vt:lpstr>Методы эмпирического уровня Empirical level methods</vt:lpstr>
      <vt:lpstr>Методы эмпирического уровня Theoretical-level methods</vt:lpstr>
      <vt:lpstr>Презентация PowerPoint</vt:lpstr>
      <vt:lpstr>Методы эмпирического уровня Theoretical-level methods</vt:lpstr>
      <vt:lpstr>Математические методы  mathematical methods</vt:lpstr>
      <vt:lpstr>Презентация PowerPoint</vt:lpstr>
      <vt:lpstr>Математические методы  Mathematical methods</vt:lpstr>
      <vt:lpstr>Презентация PowerPoint</vt:lpstr>
      <vt:lpstr>Статистические методы statistical techniques</vt:lpstr>
      <vt:lpstr>Основные исследовательские методы, используемые в экономике Main research methods used in economics</vt:lpstr>
      <vt:lpstr>Основные исследовательские методы, используемые в экономике Main research methods used in economics</vt:lpstr>
      <vt:lpstr>Основные исследовательские методы, используемые в экономике Main research methods used in economics</vt:lpstr>
      <vt:lpstr>Презентация PowerPoint</vt:lpstr>
      <vt:lpstr>Презентация PowerPoint</vt:lpstr>
      <vt:lpstr>Основные исследовательские методы, используемые в экономике</vt:lpstr>
      <vt:lpstr>Презентация PowerPoint</vt:lpstr>
      <vt:lpstr>Основные исследовательские методы, используемые в экономике Main research methods used in economics</vt:lpstr>
      <vt:lpstr>forecasting methods</vt:lpstr>
      <vt:lpstr>Презентация PowerPoint</vt:lpstr>
      <vt:lpstr>Исследовательскую работу выполняют в определенной последовательности.  Процесс выполнения включает в себя шесть этапов:  Research work is carried out in a certain sequence. The execution process includes six steps:</vt:lpstr>
      <vt:lpstr>Содержание дисциплины (тематический план)</vt:lpstr>
      <vt:lpstr>Discipline Content (Thematic Plan)</vt:lpstr>
      <vt:lpstr>ТЕМЫ ДОКЛАДОВ И ПРЕЗЕНТАЦИЙ (практическое задание;  тема по вашему выбору)</vt:lpstr>
      <vt:lpstr>TOPICS OF REPORTS AND PRESENTATIONS (practical assignment; subject of your choice)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СОВРЕМЕННЫЕ МЕТОДЫ ИССЛЕДОВАНИЯ</dc:title>
  <dc:creator>Курина</dc:creator>
  <cp:lastModifiedBy>Saltanat</cp:lastModifiedBy>
  <cp:revision>78</cp:revision>
  <dcterms:created xsi:type="dcterms:W3CDTF">2018-04-23T14:35:17Z</dcterms:created>
  <dcterms:modified xsi:type="dcterms:W3CDTF">2021-10-31T19:31:52Z</dcterms:modified>
</cp:coreProperties>
</file>